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tags/tag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tags/tag8.xml" ContentType="application/vnd.openxmlformats-officedocument.presentationml.tags+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55" r:id="rId2"/>
  </p:sldMasterIdLst>
  <p:notesMasterIdLst>
    <p:notesMasterId r:id="rId92"/>
  </p:notesMasterIdLst>
  <p:sldIdLst>
    <p:sldId id="256" r:id="rId3"/>
    <p:sldId id="328" r:id="rId4"/>
    <p:sldId id="1070" r:id="rId5"/>
    <p:sldId id="1071" r:id="rId6"/>
    <p:sldId id="880" r:id="rId7"/>
    <p:sldId id="1072" r:id="rId8"/>
    <p:sldId id="1074" r:id="rId9"/>
    <p:sldId id="1073" r:id="rId10"/>
    <p:sldId id="1080" r:id="rId11"/>
    <p:sldId id="1081" r:id="rId12"/>
    <p:sldId id="262" r:id="rId13"/>
    <p:sldId id="925" r:id="rId14"/>
    <p:sldId id="263" r:id="rId15"/>
    <p:sldId id="264" r:id="rId16"/>
    <p:sldId id="1082" r:id="rId17"/>
    <p:sldId id="1083" r:id="rId18"/>
    <p:sldId id="265" r:id="rId19"/>
    <p:sldId id="266" r:id="rId20"/>
    <p:sldId id="267" r:id="rId21"/>
    <p:sldId id="268" r:id="rId22"/>
    <p:sldId id="269" r:id="rId23"/>
    <p:sldId id="320" r:id="rId24"/>
    <p:sldId id="271" r:id="rId25"/>
    <p:sldId id="322" r:id="rId26"/>
    <p:sldId id="321" r:id="rId27"/>
    <p:sldId id="1084" r:id="rId28"/>
    <p:sldId id="273" r:id="rId29"/>
    <p:sldId id="275" r:id="rId30"/>
    <p:sldId id="323" r:id="rId31"/>
    <p:sldId id="1085" r:id="rId32"/>
    <p:sldId id="277" r:id="rId33"/>
    <p:sldId id="278" r:id="rId34"/>
    <p:sldId id="280" r:id="rId35"/>
    <p:sldId id="1086" r:id="rId36"/>
    <p:sldId id="282" r:id="rId37"/>
    <p:sldId id="283" r:id="rId38"/>
    <p:sldId id="324" r:id="rId39"/>
    <p:sldId id="284" r:id="rId40"/>
    <p:sldId id="1087" r:id="rId41"/>
    <p:sldId id="285" r:id="rId42"/>
    <p:sldId id="1088" r:id="rId43"/>
    <p:sldId id="286" r:id="rId44"/>
    <p:sldId id="325" r:id="rId45"/>
    <p:sldId id="287" r:id="rId46"/>
    <p:sldId id="289" r:id="rId47"/>
    <p:sldId id="290" r:id="rId48"/>
    <p:sldId id="291" r:id="rId49"/>
    <p:sldId id="1090" r:id="rId50"/>
    <p:sldId id="1091" r:id="rId51"/>
    <p:sldId id="326" r:id="rId52"/>
    <p:sldId id="292" r:id="rId53"/>
    <p:sldId id="1076" r:id="rId54"/>
    <p:sldId id="1075" r:id="rId55"/>
    <p:sldId id="293" r:id="rId56"/>
    <p:sldId id="1092" r:id="rId57"/>
    <p:sldId id="294" r:id="rId58"/>
    <p:sldId id="295" r:id="rId59"/>
    <p:sldId id="1104" r:id="rId60"/>
    <p:sldId id="296" r:id="rId61"/>
    <p:sldId id="1093" r:id="rId62"/>
    <p:sldId id="298" r:id="rId63"/>
    <p:sldId id="299" r:id="rId64"/>
    <p:sldId id="300" r:id="rId65"/>
    <p:sldId id="1094" r:id="rId66"/>
    <p:sldId id="1095" r:id="rId67"/>
    <p:sldId id="1096" r:id="rId68"/>
    <p:sldId id="302" r:id="rId69"/>
    <p:sldId id="303" r:id="rId70"/>
    <p:sldId id="1097" r:id="rId71"/>
    <p:sldId id="305" r:id="rId72"/>
    <p:sldId id="306" r:id="rId73"/>
    <p:sldId id="307" r:id="rId74"/>
    <p:sldId id="308" r:id="rId75"/>
    <p:sldId id="1098" r:id="rId76"/>
    <p:sldId id="310" r:id="rId77"/>
    <p:sldId id="311" r:id="rId78"/>
    <p:sldId id="1099" r:id="rId79"/>
    <p:sldId id="312" r:id="rId80"/>
    <p:sldId id="313" r:id="rId81"/>
    <p:sldId id="1100" r:id="rId82"/>
    <p:sldId id="315" r:id="rId83"/>
    <p:sldId id="316" r:id="rId84"/>
    <p:sldId id="317" r:id="rId85"/>
    <p:sldId id="318" r:id="rId86"/>
    <p:sldId id="1103" r:id="rId87"/>
    <p:sldId id="1078" r:id="rId88"/>
    <p:sldId id="1101" r:id="rId89"/>
    <p:sldId id="1102" r:id="rId90"/>
    <p:sldId id="1079" r:id="rId91"/>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697" autoAdjust="0"/>
  </p:normalViewPr>
  <p:slideViewPr>
    <p:cSldViewPr snapToGrid="0" snapToObjects="1">
      <p:cViewPr varScale="1">
        <p:scale>
          <a:sx n="81" d="100"/>
          <a:sy n="81" d="100"/>
        </p:scale>
        <p:origin x="184"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theme" Target="theme/theme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90711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21: ASA Firewall Configuration
</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0A313ED8-785B-4D16-9B17-4143385249B9}"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12</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21 – ASA Firewall Configuration</a:t>
            </a:r>
          </a:p>
          <a:p>
            <a:r>
              <a:rPr lang="en-GB" dirty="0"/>
              <a:t>21.0.2 – What will I learn to do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dirty="0"/>
          </a:p>
        </p:txBody>
      </p:sp>
    </p:spTree>
    <p:extLst>
      <p:ext uri="{BB962C8B-B14F-4D97-AF65-F5344CB8AC3E}">
        <p14:creationId xmlns:p14="http://schemas.microsoft.com/office/powerpoint/2010/main" val="2169786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21.1.1: Basic ASA Settings
</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dirty="0"/>
          </a:p>
        </p:txBody>
      </p:sp>
    </p:spTree>
    <p:extLst>
      <p:ext uri="{BB962C8B-B14F-4D97-AF65-F5344CB8AC3E}">
        <p14:creationId xmlns:p14="http://schemas.microsoft.com/office/powerpoint/2010/main" val="1444211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21.1.2: ASA Default Configuration
</a:t>
            </a:r>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21.1: Basic ASA Firewall Configuration
21.1.3: ASA Interactive Setup Initialization Wizard
</a:t>
            </a:r>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a:t>
            </a:r>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 Enter Global Configuration Mode
</a:t>
            </a:r>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21.2.2: Configure Basic Settings
</a:t>
            </a:r>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21.2.2: Configure Basic Settings</a:t>
            </a:r>
          </a:p>
          <a:p>
            <a:r>
              <a:rPr lang="en-US" dirty="0"/>
              <a:t>21.2.3: Syntax Checker - Configure Basic Settings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dirty="0"/>
          </a:p>
        </p:txBody>
      </p:sp>
    </p:spTree>
    <p:extLst>
      <p:ext uri="{BB962C8B-B14F-4D97-AF65-F5344CB8AC3E}">
        <p14:creationId xmlns:p14="http://schemas.microsoft.com/office/powerpoint/2010/main" val="1869488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
</a:t>
            </a:r>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
</a:t>
            </a:r>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dirty="0"/>
          </a:p>
        </p:txBody>
      </p:sp>
    </p:spTree>
    <p:extLst>
      <p:ext uri="{BB962C8B-B14F-4D97-AF65-F5344CB8AC3E}">
        <p14:creationId xmlns:p14="http://schemas.microsoft.com/office/powerpoint/2010/main" val="30033592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a:t>
            </a:r>
          </a:p>
          <a:p>
            <a:r>
              <a:rPr lang="en-US" dirty="0"/>
              <a:t>21.2.5: Syntax Checker - Configure Inside, Outside, and DMZ Interfaces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dirty="0"/>
          </a:p>
        </p:txBody>
      </p:sp>
    </p:spTree>
    <p:extLst>
      <p:ext uri="{BB962C8B-B14F-4D97-AF65-F5344CB8AC3E}">
        <p14:creationId xmlns:p14="http://schemas.microsoft.com/office/powerpoint/2010/main" val="3700091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21.2.4: Configure Interfaces</a:t>
            </a:r>
          </a:p>
          <a:p>
            <a:r>
              <a:rPr lang="en-US" dirty="0"/>
              <a:t>21.2.5: Syntax Checker - Configure Inside, Outside, and DMZ Interfaces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dirty="0"/>
          </a:p>
        </p:txBody>
      </p:sp>
    </p:spTree>
    <p:extLst>
      <p:ext uri="{BB962C8B-B14F-4D97-AF65-F5344CB8AC3E}">
        <p14:creationId xmlns:p14="http://schemas.microsoft.com/office/powerpoint/2010/main" val="40140269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21.2.6: Configure a Default Static Route</a:t>
            </a:r>
          </a:p>
          <a:p>
            <a:r>
              <a:rPr lang="en-US" dirty="0"/>
              <a:t>21.2.7: Syntax Checker - Configure a Default Static Route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
</a:t>
            </a:r>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a:t>
            </a:r>
          </a:p>
          <a:p>
            <a:r>
              <a:rPr lang="en-US" dirty="0"/>
              <a:t>21.2.9: Syntax Checker - Enable SSH Remote Access Using the Local Database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dirty="0"/>
          </a:p>
        </p:txBody>
      </p:sp>
    </p:spTree>
    <p:extLst>
      <p:ext uri="{BB962C8B-B14F-4D97-AF65-F5344CB8AC3E}">
        <p14:creationId xmlns:p14="http://schemas.microsoft.com/office/powerpoint/2010/main" val="35509004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21.2.8: Configure Remote Access Services</a:t>
            </a:r>
          </a:p>
          <a:p>
            <a:r>
              <a:rPr lang="en-US" dirty="0"/>
              <a:t>21.2.9: Syntax Checker - Enable SSH Remote Access Using the Local Database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dirty="0"/>
          </a:p>
        </p:txBody>
      </p:sp>
    </p:spTree>
    <p:extLst>
      <p:ext uri="{BB962C8B-B14F-4D97-AF65-F5344CB8AC3E}">
        <p14:creationId xmlns:p14="http://schemas.microsoft.com/office/powerpoint/2010/main" val="3806705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21.2.10: Optional Lab - Configure ASA Basic Settings Using the CLI
</a:t>
            </a:r>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1700" rtl="0" eaLnBrk="0" fontAlgn="auto" latinLnBrk="0" hangingPunct="0">
              <a:lnSpc>
                <a:spcPct val="100000"/>
              </a:lnSpc>
              <a:spcBef>
                <a:spcPts val="0"/>
              </a:spcBef>
              <a:spcAft>
                <a:spcPts val="0"/>
              </a:spcAft>
              <a:buClrTx/>
              <a:buSzTx/>
              <a:buFontTx/>
              <a:buNone/>
              <a:tabLst/>
              <a:defRPr/>
            </a:pPr>
            <a:fld id="{ACE20BE7-F2F3-4E26-9454-50B18F790A4E}"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1700" rtl="0" eaLnBrk="0" fontAlgn="auto" latinLnBrk="0" hangingPunct="0">
                <a:lnSpc>
                  <a:spcPct val="100000"/>
                </a:lnSpc>
                <a:spcBef>
                  <a:spcPts val="0"/>
                </a:spcBef>
                <a:spcAft>
                  <a:spcPts val="0"/>
                </a:spcAft>
                <a:buClrTx/>
                <a:buSzTx/>
                <a:buFontTx/>
                <a:buNone/>
                <a:tabLst/>
                <a:defRPr/>
              </a:pPr>
              <a:t>5</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21.2.11: Configure Network Time Protocol Services</a:t>
            </a:r>
          </a:p>
          <a:p>
            <a:r>
              <a:rPr lang="en-US" dirty="0"/>
              <a:t>21.2.12: Syntax Checker - Enable NTP with Authentication on an ASA 5506-X
</a:t>
            </a:r>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21.2.13: Configure DHCP Services</a:t>
            </a:r>
          </a:p>
          <a:p>
            <a:r>
              <a:rPr lang="en-US" dirty="0"/>
              <a:t>21.2.14: Syntax Checker - Configure DHCP Services
</a:t>
            </a:r>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21.2: Configure Management Settings and Services
21.2.13: Configure DHCP Services</a:t>
            </a:r>
          </a:p>
          <a:p>
            <a:r>
              <a:rPr lang="en-US" dirty="0"/>
              <a:t>21.2.14: Syntax Checker - Configure DHCP Services
</a:t>
            </a:r>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dirty="0"/>
          </a:p>
        </p:txBody>
      </p:sp>
    </p:spTree>
    <p:extLst>
      <p:ext uri="{BB962C8B-B14F-4D97-AF65-F5344CB8AC3E}">
        <p14:creationId xmlns:p14="http://schemas.microsoft.com/office/powerpoint/2010/main" val="23177266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a:t>
            </a:r>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21.3.1: Introduction to Objects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dirty="0"/>
          </a:p>
        </p:txBody>
      </p:sp>
    </p:spTree>
    <p:extLst>
      <p:ext uri="{BB962C8B-B14F-4D97-AF65-F5344CB8AC3E}">
        <p14:creationId xmlns:p14="http://schemas.microsoft.com/office/powerpoint/2010/main" val="28839686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21.3.2: Configure Network Objects
</a:t>
            </a:r>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dirty="0"/>
          </a:p>
        </p:txBody>
      </p:sp>
    </p:spTree>
    <p:extLst>
      <p:ext uri="{BB962C8B-B14F-4D97-AF65-F5344CB8AC3E}">
        <p14:creationId xmlns:p14="http://schemas.microsoft.com/office/powerpoint/2010/main" val="23216759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21.3.3: Configure Service Objects
</a:t>
            </a:r>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21.3.3: Configure Service Objects
</a:t>
            </a:r>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dirty="0"/>
          </a:p>
        </p:txBody>
      </p:sp>
    </p:spTree>
    <p:extLst>
      <p:ext uri="{BB962C8B-B14F-4D97-AF65-F5344CB8AC3E}">
        <p14:creationId xmlns:p14="http://schemas.microsoft.com/office/powerpoint/2010/main" val="1859604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21.3.4: Object Groups
</a:t>
            </a:r>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21.3.4: Object Groups
</a:t>
            </a:r>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dirty="0"/>
          </a:p>
        </p:txBody>
      </p:sp>
    </p:spTree>
    <p:extLst>
      <p:ext uri="{BB962C8B-B14F-4D97-AF65-F5344CB8AC3E}">
        <p14:creationId xmlns:p14="http://schemas.microsoft.com/office/powerpoint/2010/main" val="12903776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21.3: Object Groups
21.3.5: Configure Common Object Groups</a:t>
            </a:r>
          </a:p>
          <a:p>
            <a:r>
              <a:rPr lang="en-US" dirty="0"/>
              <a:t>21.3.6: Check Your Understanding - Identify Types of Object Groups
</a:t>
            </a:r>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a:t>
            </a:r>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21.4.1: ASA ACLs
</a:t>
            </a:r>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dirty="0"/>
          </a:p>
        </p:txBody>
      </p:sp>
    </p:spTree>
    <p:extLst>
      <p:ext uri="{BB962C8B-B14F-4D97-AF65-F5344CB8AC3E}">
        <p14:creationId xmlns:p14="http://schemas.microsoft.com/office/powerpoint/2010/main" val="3671986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dirty="0"/>
          </a:p>
        </p:txBody>
      </p:sp>
    </p:spTree>
    <p:extLst>
      <p:ext uri="{BB962C8B-B14F-4D97-AF65-F5344CB8AC3E}">
        <p14:creationId xmlns:p14="http://schemas.microsoft.com/office/powerpoint/2010/main" val="6900341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21.4.2: Types of ASA ACL Filtering
</a:t>
            </a:r>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dirty="0"/>
          </a:p>
        </p:txBody>
      </p:sp>
    </p:spTree>
    <p:extLst>
      <p:ext uri="{BB962C8B-B14F-4D97-AF65-F5344CB8AC3E}">
        <p14:creationId xmlns:p14="http://schemas.microsoft.com/office/powerpoint/2010/main" val="38848303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23926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dirty="0"/>
          </a:p>
        </p:txBody>
      </p:sp>
    </p:spTree>
    <p:extLst>
      <p:ext uri="{BB962C8B-B14F-4D97-AF65-F5344CB8AC3E}">
        <p14:creationId xmlns:p14="http://schemas.microsoft.com/office/powerpoint/2010/main" val="1494083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21.4.3: Types of ASA ACLs
</a:t>
            </a:r>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dirty="0"/>
          </a:p>
        </p:txBody>
      </p:sp>
    </p:spTree>
    <p:extLst>
      <p:ext uri="{BB962C8B-B14F-4D97-AF65-F5344CB8AC3E}">
        <p14:creationId xmlns:p14="http://schemas.microsoft.com/office/powerpoint/2010/main" val="38743348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21.4.4: Configure ACLs
</a:t>
            </a:r>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21.4.4: Configure ACLs
</a:t>
            </a:r>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dirty="0"/>
          </a:p>
        </p:txBody>
      </p:sp>
    </p:spTree>
    <p:extLst>
      <p:ext uri="{BB962C8B-B14F-4D97-AF65-F5344CB8AC3E}">
        <p14:creationId xmlns:p14="http://schemas.microsoft.com/office/powerpoint/2010/main" val="27117823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21.4.5: Apply ACLs
</a:t>
            </a:r>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21.4.6: ACLs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ACLs and Object Groups
</a:t>
            </a:r>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dirty="0"/>
          </a:p>
        </p:txBody>
      </p:sp>
    </p:spTree>
    <p:extLst>
      <p:ext uri="{BB962C8B-B14F-4D97-AF65-F5344CB8AC3E}">
        <p14:creationId xmlns:p14="http://schemas.microsoft.com/office/powerpoint/2010/main" val="139210671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 Using Object Groups Examples</a:t>
            </a:r>
          </a:p>
          <a:p>
            <a:r>
              <a:rPr lang="en-US" dirty="0"/>
              <a:t>21.4.8: Syntax Checker - Configure an ASA ACL Using Object Groups with the CLI
</a:t>
            </a:r>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21.4: ASA ACLs
21.4.7: ACL Using Object Groups Examples</a:t>
            </a:r>
          </a:p>
          <a:p>
            <a:r>
              <a:rPr lang="en-US" dirty="0"/>
              <a:t>21.4.8: Syntax Checker - Configure an ASA ACL Using Object Groups with the CLI
</a:t>
            </a:r>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dirty="0"/>
          </a:p>
        </p:txBody>
      </p:sp>
    </p:spTree>
    <p:extLst>
      <p:ext uri="{BB962C8B-B14F-4D97-AF65-F5344CB8AC3E}">
        <p14:creationId xmlns:p14="http://schemas.microsoft.com/office/powerpoint/2010/main" val="37308786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a:t>
            </a:r>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391C207-9349-46D5-9D89-8ADDA5014D1F}"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8</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21.5.1: ASA NAT Overview
</a:t>
            </a:r>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dirty="0"/>
          </a:p>
        </p:txBody>
      </p:sp>
    </p:spTree>
    <p:extLst>
      <p:ext uri="{BB962C8B-B14F-4D97-AF65-F5344CB8AC3E}">
        <p14:creationId xmlns:p14="http://schemas.microsoft.com/office/powerpoint/2010/main" val="1743797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dirty="0"/>
          </a:p>
        </p:txBody>
      </p:sp>
    </p:spTree>
    <p:extLst>
      <p:ext uri="{BB962C8B-B14F-4D97-AF65-F5344CB8AC3E}">
        <p14:creationId xmlns:p14="http://schemas.microsoft.com/office/powerpoint/2010/main" val="342433147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21.5.2: Configure Dynamic NAT</a:t>
            </a:r>
          </a:p>
          <a:p>
            <a:r>
              <a:rPr lang="en-US" dirty="0"/>
              <a:t>21.5.3: Syntax Checker - Configure ASA Dynamic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dirty="0"/>
          </a:p>
        </p:txBody>
      </p:sp>
    </p:spTree>
    <p:extLst>
      <p:ext uri="{BB962C8B-B14F-4D97-AF65-F5344CB8AC3E}">
        <p14:creationId xmlns:p14="http://schemas.microsoft.com/office/powerpoint/2010/main" val="12787618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21.5.4: Configure Dynamic PAT
</a:t>
            </a:r>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21.5.5: Configure Static NAT</a:t>
            </a:r>
          </a:p>
          <a:p>
            <a:r>
              <a:rPr lang="en-US" dirty="0"/>
              <a:t>21.5.6: Syntax Checker - Configure the ASA DMZ and Static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21.5: NAT Services on an ASA
21.5.5: Configure Static NAT</a:t>
            </a:r>
          </a:p>
          <a:p>
            <a:r>
              <a:rPr lang="en-US" dirty="0"/>
              <a:t>21.5.6: Syntax Checker - Configure the ASA DMZ and Static NAT with the CLI
</a:t>
            </a:r>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dirty="0"/>
          </a:p>
        </p:txBody>
      </p:sp>
    </p:spTree>
    <p:extLst>
      <p:ext uri="{BB962C8B-B14F-4D97-AF65-F5344CB8AC3E}">
        <p14:creationId xmlns:p14="http://schemas.microsoft.com/office/powerpoint/2010/main" val="4372449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a:t>
            </a:r>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21.6.1: AAA Review
</a:t>
            </a:r>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391C207-9349-46D5-9D89-8ADDA5014D1F}"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9</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22172540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21.6.2: Local Database and Servers
</a:t>
            </a:r>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21.6.3: AAA Configuration</a:t>
            </a:r>
          </a:p>
          <a:p>
            <a:r>
              <a:rPr lang="en-US" dirty="0"/>
              <a:t>21.6.4: Syntax Checker - Configure AAA on the ASA with the CLI
</a:t>
            </a:r>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21.6: AAA
21.6.3: AAA Configuration</a:t>
            </a:r>
          </a:p>
          <a:p>
            <a:r>
              <a:rPr lang="en-US" dirty="0"/>
              <a:t>21.6.4: Syntax Checker - Configure AAA on the ASA with the CLI
</a:t>
            </a:r>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dirty="0"/>
          </a:p>
        </p:txBody>
      </p:sp>
    </p:spTree>
    <p:extLst>
      <p:ext uri="{BB962C8B-B14F-4D97-AF65-F5344CB8AC3E}">
        <p14:creationId xmlns:p14="http://schemas.microsoft.com/office/powerpoint/2010/main" val="16766389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a:t>
            </a:r>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21.7.1: Overview of MPF
</a:t>
            </a:r>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21.7.1: Overview of MPF
</a:t>
            </a:r>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dirty="0"/>
          </a:p>
        </p:txBody>
      </p:sp>
    </p:spTree>
    <p:extLst>
      <p:ext uri="{BB962C8B-B14F-4D97-AF65-F5344CB8AC3E}">
        <p14:creationId xmlns:p14="http://schemas.microsoft.com/office/powerpoint/2010/main" val="147283670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21.7.2: Configure Class Maps
</a:t>
            </a:r>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21.7.3: Define and Activate a Policy</a:t>
            </a:r>
          </a:p>
          <a:p>
            <a:r>
              <a:rPr lang="en-US" dirty="0"/>
              <a:t>21.7.4: Syntax Checker - Define and Activate a Policy
</a:t>
            </a:r>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21.7.3: Define and Activate a Policy</a:t>
            </a:r>
          </a:p>
          <a:p>
            <a:r>
              <a:rPr lang="en-US" dirty="0"/>
              <a:t>21.7.4: Syntax Checker - Define and Activate a Policy
</a:t>
            </a:r>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dirty="0"/>
          </a:p>
        </p:txBody>
      </p:sp>
    </p:spTree>
    <p:extLst>
      <p:ext uri="{BB962C8B-B14F-4D97-AF65-F5344CB8AC3E}">
        <p14:creationId xmlns:p14="http://schemas.microsoft.com/office/powerpoint/2010/main" val="33994725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21.7.5: Packet Tracer - Configure ASA Basic Settings and Firewall Using the CLI
</a:t>
            </a:r>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marL="0" marR="0" lvl="0" indent="0" algn="r" defTabSz="903288" rtl="0" eaLnBrk="0" fontAlgn="base" latinLnBrk="0" hangingPunct="0">
              <a:lnSpc>
                <a:spcPct val="100000"/>
              </a:lnSpc>
              <a:spcBef>
                <a:spcPct val="0"/>
              </a:spcBef>
              <a:spcAft>
                <a:spcPct val="0"/>
              </a:spcAft>
              <a:buClrTx/>
              <a:buSzTx/>
              <a:buFontTx/>
              <a:buNone/>
              <a:tabLst/>
              <a:defRPr/>
            </a:pPr>
            <a:fld id="{7391C207-9349-46D5-9D89-8ADDA5014D1F}" type="slidenum">
              <a:rPr kumimoji="0" lang="en-US" sz="800" b="0" i="0" u="none" strike="noStrike" kern="1200" cap="none" spc="0" normalizeH="0" baseline="0" noProof="0">
                <a:ln>
                  <a:noFill/>
                </a:ln>
                <a:solidFill>
                  <a:prstClr val="black"/>
                </a:solidFill>
                <a:effectLst/>
                <a:uLnTx/>
                <a:uFillTx/>
                <a:latin typeface="Arial" charset="0"/>
                <a:ea typeface="ＭＳ Ｐゴシック" pitchFamily="34" charset="-128"/>
                <a:cs typeface="Arial" charset="0"/>
              </a:rPr>
              <a:pPr marL="0" marR="0" lvl="0" indent="0" algn="r" defTabSz="903288" rtl="0" eaLnBrk="0" fontAlgn="base" latinLnBrk="0" hangingPunct="0">
                <a:lnSpc>
                  <a:spcPct val="100000"/>
                </a:lnSpc>
                <a:spcBef>
                  <a:spcPct val="0"/>
                </a:spcBef>
                <a:spcAft>
                  <a:spcPct val="0"/>
                </a:spcAft>
                <a:buClrTx/>
                <a:buSzTx/>
                <a:buFontTx/>
                <a:buNone/>
                <a:tabLst/>
                <a:defRPr/>
              </a:pPr>
              <a:t>10</a:t>
            </a:fld>
            <a:endParaRPr kumimoji="0" lang="en-US" sz="800" b="0" i="0" u="none" strike="noStrike" kern="1200" cap="none" spc="0" normalizeH="0" baseline="0" noProof="0" dirty="0">
              <a:ln>
                <a:noFill/>
              </a:ln>
              <a:solidFill>
                <a:prstClr val="black"/>
              </a:solidFill>
              <a:effectLst/>
              <a:uLnTx/>
              <a:uFillTx/>
              <a:latin typeface="Arial" charset="0"/>
              <a:ea typeface="ＭＳ Ｐゴシック" pitchFamily="34" charset="-128"/>
              <a:cs typeface="Arial" charset="0"/>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07046576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21.7: Service Policies on an ASA
21.7.6: Optional Lab - Configure ASA Network Services, Routing, and DMZ with ACLs Using CLI
</a:t>
            </a:r>
          </a:p>
        </p:txBody>
      </p:sp>
      <p:sp>
        <p:nvSpPr>
          <p:cNvPr id="4" name="Slide Number Placeholder 3"/>
          <p:cNvSpPr>
            <a:spLocks noGrp="1"/>
          </p:cNvSpPr>
          <p:nvPr>
            <p:ph type="sldNum" sz="quarter" idx="10"/>
          </p:nvPr>
        </p:nvSpPr>
        <p:spPr/>
        <p:txBody>
          <a:bodyPr/>
          <a:lstStyle/>
          <a:p>
            <a:fld id="{F7021451-1387-4CA6-816F-3879F97B5CBC}" type="slidenum">
              <a:rPr lang="en-US"/>
              <a:t>82</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21.8: ASA Firewall Configuration Summary
</a:t>
            </a:r>
          </a:p>
        </p:txBody>
      </p:sp>
      <p:sp>
        <p:nvSpPr>
          <p:cNvPr id="4" name="Slide Number Placeholder 3"/>
          <p:cNvSpPr>
            <a:spLocks noGrp="1"/>
          </p:cNvSpPr>
          <p:nvPr>
            <p:ph type="sldNum" sz="quarter" idx="10"/>
          </p:nvPr>
        </p:nvSpPr>
        <p:spPr/>
        <p:txBody>
          <a:bodyPr/>
          <a:lstStyle/>
          <a:p>
            <a:fld id="{F7021451-1387-4CA6-816F-3879F97B5CBC}" type="slidenum">
              <a:rPr lang="en-US"/>
              <a:t>83</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21.8: ASA Firewall Configuration Summary
21.8.1: What Did I Learn in this Module?
</a:t>
            </a:r>
          </a:p>
        </p:txBody>
      </p:sp>
      <p:sp>
        <p:nvSpPr>
          <p:cNvPr id="4" name="Slide Number Placeholder 3"/>
          <p:cNvSpPr>
            <a:spLocks noGrp="1"/>
          </p:cNvSpPr>
          <p:nvPr>
            <p:ph type="sldNum" sz="quarter" idx="10"/>
          </p:nvPr>
        </p:nvSpPr>
        <p:spPr/>
        <p:txBody>
          <a:bodyPr/>
          <a:lstStyle/>
          <a:p>
            <a:fld id="{F7021451-1387-4CA6-816F-3879F97B5CBC}" type="slidenum">
              <a:rPr lang="en-US"/>
              <a:t>84</a:t>
            </a:fld>
            <a:endParaRPr lang="en-US" dirty="0"/>
          </a:p>
        </p:txBody>
      </p:sp>
    </p:spTree>
    <p:extLst>
      <p:ext uri="{BB962C8B-B14F-4D97-AF65-F5344CB8AC3E}">
        <p14:creationId xmlns:p14="http://schemas.microsoft.com/office/powerpoint/2010/main" val="10240869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 ASA Firewall Configuration
21.8: ASA Firewall Configuration Summary
21.8.1: What Did I Learn in this Module?</a:t>
            </a:r>
          </a:p>
          <a:p>
            <a:r>
              <a:rPr lang="en-US" dirty="0"/>
              <a:t>21.8.2: Module Quiz
</a:t>
            </a:r>
          </a:p>
        </p:txBody>
      </p:sp>
      <p:sp>
        <p:nvSpPr>
          <p:cNvPr id="4" name="Slide Number Placeholder 3"/>
          <p:cNvSpPr>
            <a:spLocks noGrp="1"/>
          </p:cNvSpPr>
          <p:nvPr>
            <p:ph type="sldNum" sz="quarter" idx="10"/>
          </p:nvPr>
        </p:nvSpPr>
        <p:spPr/>
        <p:txBody>
          <a:bodyPr/>
          <a:lstStyle/>
          <a:p>
            <a:fld id="{F7021451-1387-4CA6-816F-3879F97B5CBC}" type="slidenum">
              <a:rPr lang="en-US"/>
              <a:t>85</a:t>
            </a:fld>
            <a:endParaRPr lang="en-US" dirty="0"/>
          </a:p>
        </p:txBody>
      </p:sp>
    </p:spTree>
    <p:extLst>
      <p:ext uri="{BB962C8B-B14F-4D97-AF65-F5344CB8AC3E}">
        <p14:creationId xmlns:p14="http://schemas.microsoft.com/office/powerpoint/2010/main" val="199416243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21 – ASA Firewall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a:p>
            <a:r>
              <a:rPr lang="en-US" dirty="0"/>
              <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8949607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21 – ASA Firewall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a:p>
            <a:r>
              <a:rPr lang="en-US" dirty="0"/>
              <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13188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n-US" sz="1200" kern="1200" dirty="0">
                <a:solidFill>
                  <a:schemeClr val="tx1"/>
                </a:solidFill>
                <a:latin typeface="Arial" charset="0"/>
                <a:ea typeface="ＭＳ Ｐゴシック" charset="0"/>
                <a:cs typeface="ＭＳ Ｐゴシック" charset="0"/>
              </a:rPr>
              <a:t>21 – ASA Firewall Configuration</a:t>
            </a:r>
          </a:p>
          <a:p>
            <a:pPr marL="0" marR="0" lvl="0" indent="0" algn="l" defTabSz="457200" rtl="0" eaLnBrk="1" fontAlgn="auto" latinLnBrk="0" hangingPunct="1">
              <a:lnSpc>
                <a:spcPct val="80000"/>
              </a:lnSpc>
              <a:spcBef>
                <a:spcPts val="0"/>
              </a:spcBef>
              <a:spcAft>
                <a:spcPts val="0"/>
              </a:spcAft>
              <a:buClrTx/>
              <a:buSzTx/>
              <a:buFontTx/>
              <a:buNone/>
              <a:tabLst/>
              <a:defRPr/>
            </a:pPr>
            <a:r>
              <a:rPr lang="en-US" dirty="0"/>
              <a:t>New Terms and Commands</a:t>
            </a:r>
          </a:p>
          <a:p>
            <a:r>
              <a:rPr lang="en-US" dirty="0"/>
              <a:t>
</a:t>
            </a: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606267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641018C-6CAF-B84E-B92C-ECB119457FBA}" type="slidenum">
              <a:rPr kumimoji="0" lang="en-US" sz="18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89</a:t>
            </a:fld>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1394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Networking Security (NETSEC)
Module 21: ASA Firewall Configuration
</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dirty="0"/>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298689889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552646374"/>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121094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9656960"/>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490987525"/>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99129763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2212398103"/>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081420537"/>
      </p:ext>
    </p:extLst>
  </p:cSld>
  <p:clrMapOvr>
    <a:masterClrMapping/>
  </p:clrMapOvr>
  <p:transition spd="slow">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020993273"/>
      </p:ext>
    </p:extLst>
  </p:cSld>
  <p:clrMapOvr>
    <a:masterClrMapping/>
  </p:clrMapOvr>
  <p:transition spd="slow">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263689524"/>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INTR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lvl1pPr marL="0" indent="0">
              <a:buNone/>
              <a:defRPr lang="en-US" sz="3600" dirty="0">
                <a:solidFill>
                  <a:srgbClr val="AFE8FB"/>
                </a:solidFill>
                <a:latin typeface="Arial" pitchFamily="34" charset="0"/>
                <a:ea typeface="Arial" pitchFamily="34" charset="-122"/>
                <a:cs typeface="Arial" pitchFamily="34" charset="-120"/>
              </a:defRPr>
            </a:lvl1pPr>
          </a:lstStyle>
          <a:p>
            <a:pPr marL="0" indent="0">
              <a:buNone/>
            </a:pPr>
            <a:r>
              <a:rPr lang="en-US" sz="3600" dirty="0">
                <a:solidFill>
                  <a:srgbClr val="AFE8FB"/>
                </a:solidFill>
                <a:latin typeface="Arial" pitchFamily="34" charset="0"/>
                <a:ea typeface="Arial" pitchFamily="34" charset="-122"/>
                <a:cs typeface="Arial" pitchFamily="34" charset="-120"/>
              </a:rPr>
              <a:t>(custom placeholder text!)</a:t>
            </a:r>
            <a:endParaRPr lang="en-US" sz="36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02950771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92670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INTRO_AL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lvl1pPr marL="0" indent="0">
              <a:buNone/>
              <a:defRPr lang="en-US" sz="4200" dirty="0">
                <a:solidFill>
                  <a:srgbClr val="AFE8FB"/>
                </a:solidFill>
                <a:latin typeface="Arial" pitchFamily="34" charset="0"/>
                <a:ea typeface="Arial" pitchFamily="34" charset="-122"/>
                <a:cs typeface="Arial" pitchFamily="34" charset="-120"/>
              </a:defRPr>
            </a:lvl1pPr>
          </a:lstStyle>
          <a:p>
            <a:pPr marL="0" indent="0">
              <a:buNone/>
            </a:pPr>
            <a:r>
              <a:rPr lang="en-US" sz="4200" dirty="0">
                <a:solidFill>
                  <a:srgbClr val="AFE8FB"/>
                </a:solidFill>
                <a:latin typeface="Arial" pitchFamily="34" charset="0"/>
                <a:ea typeface="Arial" pitchFamily="34" charset="-122"/>
                <a:cs typeface="Arial" pitchFamily="34" charset="-120"/>
              </a:rPr>
              <a:t>(custom placeholder text!)</a:t>
            </a:r>
            <a:endParaRPr lang="en-US" sz="4200" dirty="0"/>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lvl1pPr marL="0" indent="0">
              <a:buNone/>
              <a:defRPr lang="en-US" sz="1200" dirty="0">
                <a:solidFill>
                  <a:srgbClr val="AFE8FB"/>
                </a:solidFill>
                <a:latin typeface="Arial" pitchFamily="34" charset="0"/>
                <a:ea typeface="Arial" pitchFamily="34" charset="-122"/>
                <a:cs typeface="Arial" pitchFamily="34" charset="-120"/>
              </a:defRPr>
            </a:lvl1pPr>
          </a:lstStyle>
          <a:p>
            <a:pPr marL="0" indent="0">
              <a:buNone/>
            </a:pPr>
            <a:r>
              <a:rPr lang="en-US" sz="1200" dirty="0">
                <a:solidFill>
                  <a:srgbClr val="AFE8FB"/>
                </a:solidFill>
                <a:latin typeface="Arial" pitchFamily="34" charset="0"/>
                <a:ea typeface="Arial" pitchFamily="34" charset="-122"/>
                <a:cs typeface="Arial" pitchFamily="34" charset="-120"/>
              </a:rPr>
              <a:t>(custom placeholder text!)</a:t>
            </a:r>
            <a:endParaRPr lang="en-US" sz="1200" dirty="0"/>
          </a:p>
        </p:txBody>
      </p:sp>
      <p:pic>
        <p:nvPicPr>
          <p:cNvPr id="4" name="Object 3" descr="/Users/phillipball/Projects/Cisco/Netacad 3/netacad-vudu/src/pptx/assets/Cisco_logo.png"/>
          <p:cNvPicPr>
            <a:picLocks noChangeAspect="1"/>
          </p:cNvPicPr>
          <p:nvPr/>
        </p:nvPicPr>
        <p:blipFill>
          <a:blip r:embed="rId3"/>
          <a:srcRect t="-33333" b="-33333"/>
          <a:stretch/>
        </p:blipFill>
        <p:spPr>
          <a:xfrm>
            <a:off x="457200" y="257175"/>
            <a:ext cx="914400" cy="9144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INST_INTRO">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OCK">
    <p:bg>
      <p:bgPr>
        <a:solidFill>
          <a:srgbClr val="00394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lvl1pPr marL="0" indent="0">
              <a:buNone/>
              <a:defRPr lang="en-US" sz="4600" dirty="0">
                <a:solidFill>
                  <a:srgbClr val="B1E8FA"/>
                </a:solidFill>
                <a:latin typeface="Arial" pitchFamily="34" charset="0"/>
                <a:ea typeface="Arial" pitchFamily="34" charset="-122"/>
                <a:cs typeface="Arial" pitchFamily="34" charset="-120"/>
              </a:defRPr>
            </a:lvl1pPr>
          </a:lstStyle>
          <a:p>
            <a:pPr marL="0" indent="0">
              <a:buNone/>
            </a:pPr>
            <a:r>
              <a:rPr lang="en-US" sz="4600" dirty="0">
                <a:solidFill>
                  <a:srgbClr val="B1E8FA"/>
                </a:solidFill>
                <a:latin typeface="Arial" pitchFamily="34" charset="0"/>
                <a:ea typeface="Arial" pitchFamily="34" charset="-122"/>
                <a:cs typeface="Arial" pitchFamily="34" charset="-120"/>
              </a:rPr>
              <a:t>(custom placeholder text!)</a:t>
            </a:r>
            <a:endParaRPr lang="en-US" sz="4600" dirty="0"/>
          </a:p>
        </p:txBody>
      </p:sp>
      <p:sp>
        <p:nvSpPr>
          <p:cNvPr id="3" name="Object2"/>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4" name="Object 3" descr="/Users/phillipball/Projects/Cisco/Netacad 3/netacad-vudu/src/pptx/assets/Cisco_logo_sm.png"/>
          <p:cNvPicPr>
            <a:picLocks noChangeAspect="1"/>
          </p:cNvPicPr>
          <p:nvPr/>
        </p:nvPicPr>
        <p:blipFill>
          <a:blip r:embed="rId2"/>
          <a:srcRect t="-16667" b="-16667"/>
          <a:stretch/>
        </p:blipFill>
        <p:spPr>
          <a:xfrm>
            <a:off x="457200" y="4629150"/>
            <a:ext cx="365760" cy="3657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HUNK">
    <p:bg>
      <p:bgPr>
        <a:solidFill>
          <a:srgbClr val="FFFFFF"/>
        </a:solidFill>
        <a:effectLst/>
      </p:bgPr>
    </p:bg>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274320"/>
            <a:ext cx="9144000" cy="914400"/>
          </a:xfrm>
          <a:prstGeom prst="rect">
            <a:avLst/>
          </a:prstGeom>
          <a:noFill/>
          <a:ln/>
        </p:spPr>
        <p:txBody>
          <a:bodyPr wrap="square" rtlCol="0"/>
          <a:lstStyle>
            <a:lvl1pPr marL="0" indent="0">
              <a:buNone/>
              <a:defRPr lang="en-US" sz="2200" dirty="0">
                <a:solidFill>
                  <a:srgbClr val="024C69"/>
                </a:solidFill>
                <a:latin typeface="Arial" pitchFamily="34" charset="0"/>
                <a:ea typeface="Arial" pitchFamily="34" charset="-122"/>
                <a:cs typeface="Arial" pitchFamily="34" charset="-120"/>
              </a:defRPr>
            </a:lvl1pPr>
          </a:lstStyle>
          <a:p>
            <a:pPr marL="0" indent="0">
              <a:buNone/>
            </a:pPr>
            <a:r>
              <a:rPr lang="en-US" sz="2200" dirty="0">
                <a:solidFill>
                  <a:srgbClr val="024C69"/>
                </a:solidFill>
                <a:latin typeface="Arial" pitchFamily="34" charset="0"/>
                <a:ea typeface="Arial" pitchFamily="34" charset="-122"/>
                <a:cs typeface="Arial" pitchFamily="34" charset="-120"/>
              </a:rPr>
              <a:t>(custom placeholder text!)</a:t>
            </a:r>
            <a:endParaRPr lang="en-US" sz="2200" dirty="0"/>
          </a:p>
        </p:txBody>
      </p:sp>
      <p:sp>
        <p:nvSpPr>
          <p:cNvPr id="3" name="Object2"/>
          <p:cNvSpPr>
            <a:spLocks noGrp="1"/>
          </p:cNvSpPr>
          <p:nvPr>
            <p:ph type="body" idx="101" hasCustomPrompt="1"/>
          </p:nvPr>
        </p:nvSpPr>
        <p:spPr>
          <a:xfrm>
            <a:off x="0" y="0"/>
            <a:ext cx="9144000" cy="274320"/>
          </a:xfrm>
          <a:prstGeom prst="rect">
            <a:avLst/>
          </a:prstGeom>
          <a:noFill/>
          <a:ln/>
        </p:spPr>
        <p:txBody>
          <a:bodyPr wrap="square" rtlCol="0"/>
          <a:lstStyle>
            <a:lvl1pPr marL="0" indent="0">
              <a:buNone/>
              <a:defRPr lang="en-US" sz="1600" dirty="0">
                <a:solidFill>
                  <a:srgbClr val="024C69"/>
                </a:solidFill>
                <a:latin typeface="Arial" pitchFamily="34" charset="0"/>
                <a:ea typeface="Arial" pitchFamily="34" charset="-122"/>
                <a:cs typeface="Arial" pitchFamily="34" charset="-120"/>
              </a:defRPr>
            </a:lvl1pPr>
          </a:lstStyle>
          <a:p>
            <a:pPr marL="0" indent="0">
              <a:buNone/>
            </a:pPr>
            <a:r>
              <a:rPr lang="en-US" sz="1600" dirty="0">
                <a:solidFill>
                  <a:srgbClr val="024C69"/>
                </a:solidFill>
                <a:latin typeface="Arial" pitchFamily="34" charset="0"/>
                <a:ea typeface="Arial" pitchFamily="34" charset="-122"/>
                <a:cs typeface="Arial" pitchFamily="34" charset="-120"/>
              </a:rPr>
              <a:t>(custom placeholder text!)</a:t>
            </a:r>
            <a:endParaRPr lang="en-US" sz="1600" dirty="0"/>
          </a:p>
        </p:txBody>
      </p:sp>
      <p:sp>
        <p:nvSpPr>
          <p:cNvPr id="4" name="Object3"/>
          <p:cNvSpPr/>
          <p:nvPr/>
        </p:nvSpPr>
        <p:spPr>
          <a:xfrm>
            <a:off x="914400" y="4629150"/>
            <a:ext cx="7772400" cy="228600"/>
          </a:xfrm>
          <a:prstGeom prst="rect">
            <a:avLst/>
          </a:prstGeom>
          <a:noFill/>
          <a:ln/>
        </p:spPr>
        <p:txBody>
          <a:bodyPr wrap="square" rtlCol="0" anchor="t">
            <a:normAutofit/>
          </a:bodyPr>
          <a:lstStyle/>
          <a:p>
            <a:pPr algn="r"/>
            <a:r>
              <a:rPr lang="en-US" sz="600" dirty="0">
                <a:solidFill>
                  <a:srgbClr val="D9D9D9"/>
                </a:solidFill>
              </a:rPr>
              <a:t>© 2021  Cisco and/or its affiliates. All rights reserved.   Cisco Confidential</a:t>
            </a:r>
            <a:endParaRPr lang="en-US" sz="600" dirty="0"/>
          </a:p>
        </p:txBody>
      </p:sp>
      <p:pic>
        <p:nvPicPr>
          <p:cNvPr id="5" name="Object 4" descr="/Users/phillipball/Projects/Cisco/Netacad 3/netacad-vudu/src/pptx/assets/Cisco_logo_sm.png"/>
          <p:cNvPicPr>
            <a:picLocks noChangeAspect="1"/>
          </p:cNvPicPr>
          <p:nvPr/>
        </p:nvPicPr>
        <p:blipFill>
          <a:blip r:embed="rId2"/>
          <a:stretch>
            <a:fillRect/>
          </a:stretch>
        </p:blipFill>
        <p:spPr>
          <a:xfrm>
            <a:off x="457200" y="4629150"/>
            <a:ext cx="365760" cy="1828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spTree>
    <p:extLst>
      <p:ext uri="{BB962C8B-B14F-4D97-AF65-F5344CB8AC3E}">
        <p14:creationId xmlns:p14="http://schemas.microsoft.com/office/powerpoint/2010/main" val="3930141248"/>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395103562"/>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704365658"/>
      </p:ext>
    </p:extLst>
  </p:cSld>
  <p:clrMapOvr>
    <a:masterClrMapping/>
  </p:clrMapOvr>
  <p:transition spd="slow">
    <p:wipe/>
  </p:transition>
  <p:extLst>
    <p:ext uri="{DCECCB84-F9BA-43D5-87BE-67443E8EF086}">
      <p15:sldGuideLst xmlns:p15="http://schemas.microsoft.com/office/powerpoint/2012/main">
        <p15:guide id="1" orient="horz" pos="228">
          <p15:clr>
            <a:srgbClr val="FBAE40"/>
          </p15:clr>
        </p15:guide>
        <p15:guide id="2" pos="360">
          <p15:clr>
            <a:srgbClr val="FBAE40"/>
          </p15:clr>
        </p15:guide>
        <p15:guide id="3" orient="horz" pos="518">
          <p15:clr>
            <a:srgbClr val="FBAE40"/>
          </p15:clr>
        </p15:guide>
        <p15:guide id="4" pos="812">
          <p15:clr>
            <a:srgbClr val="FBAE40"/>
          </p15:clr>
        </p15:guide>
        <p15:guide id="5" pos="31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theme" Target="../theme/theme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0" r:id="rId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2021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351239004"/>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F26B43"/>
          </p15:clr>
        </p15:guide>
        <p15:guide id="2" pos="33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0.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0.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0.xml"/><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0.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5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4.xml"/><Relationship Id="rId1" Type="http://schemas.openxmlformats.org/officeDocument/2006/relationships/slideLayout" Target="../slideLayouts/slideLayout6.xml"/><Relationship Id="rId5" Type="http://schemas.openxmlformats.org/officeDocument/2006/relationships/image" Target="../media/image46.png"/><Relationship Id="rId4" Type="http://schemas.openxmlformats.org/officeDocument/2006/relationships/image" Target="../media/image4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0.xml"/><Relationship Id="rId1" Type="http://schemas.openxmlformats.org/officeDocument/2006/relationships/tags" Target="../tags/tag4.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0.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1828800"/>
          </a:xfrm>
          <a:prstGeom prst="rect">
            <a:avLst/>
          </a:prstGeom>
          <a:noFill/>
          <a:ln/>
        </p:spPr>
        <p:txBody>
          <a:bodyPr wrap="square" rtlCol="0"/>
          <a:lstStyle/>
          <a:p>
            <a:pPr marL="0" indent="0">
              <a:buNone/>
            </a:pPr>
            <a:r>
              <a:rPr lang="en-US" dirty="0"/>
              <a:t>Module 21: ASA Firewall Configuration</a:t>
            </a:r>
          </a:p>
        </p:txBody>
      </p:sp>
      <p:sp>
        <p:nvSpPr>
          <p:cNvPr id="3" name="Object2"/>
          <p:cNvSpPr/>
          <p:nvPr/>
        </p:nvSpPr>
        <p:spPr>
          <a:xfrm>
            <a:off x="457200" y="3343275"/>
            <a:ext cx="3657600" cy="914400"/>
          </a:xfrm>
          <a:prstGeom prst="rect">
            <a:avLst/>
          </a:prstGeom>
          <a:noFill/>
          <a:ln/>
        </p:spPr>
        <p:txBody>
          <a:bodyPr wrap="square" rtlCol="0" anchor="t"/>
          <a:lstStyle/>
          <a:p>
            <a:r>
              <a:rPr lang="en-US" sz="2000" dirty="0">
                <a:solidFill>
                  <a:srgbClr val="CEE8C3"/>
                </a:solidFill>
                <a:latin typeface="Arial" pitchFamily="34" charset="0"/>
                <a:ea typeface="Arial" pitchFamily="34" charset="-122"/>
                <a:cs typeface="Arial" pitchFamily="34" charset="-120"/>
              </a:rPr>
              <a:t>Instructor Materials</a:t>
            </a:r>
            <a:endParaRPr lang="en-US" sz="2000" dirty="0"/>
          </a:p>
        </p:txBody>
      </p:sp>
      <p:sp>
        <p:nvSpPr>
          <p:cNvPr id="4" name="Object3"/>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21: Best Practices (Cont.)</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Topic 21.6</a:t>
            </a:r>
          </a:p>
          <a:p>
            <a:pPr lvl="1"/>
            <a:r>
              <a:rPr lang="en-US" altLang="ja-JP" dirty="0"/>
              <a:t>Ask the class “How did you configure AAA on an ISR?” Elicit enabling AAA, enabling authentication, configuring server access, …</a:t>
            </a:r>
          </a:p>
          <a:p>
            <a:pPr lvl="1"/>
            <a:r>
              <a:rPr lang="en-US" altLang="ja-JP" dirty="0"/>
              <a:t>Tell the class “Configuring AAA on an ASA is similar.”</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21.7</a:t>
            </a:r>
          </a:p>
          <a:p>
            <a:pPr lvl="1"/>
            <a:r>
              <a:rPr lang="en-US" altLang="ja-JP" dirty="0"/>
              <a:t>Ask the class “Have you ever configured class maps and service policy maps?” Elicit yes when they configured ZPF.</a:t>
            </a:r>
          </a:p>
          <a:p>
            <a:pPr lvl="1"/>
            <a:r>
              <a:rPr lang="en-US" altLang="ja-JP" dirty="0"/>
              <a:t>Tell the class “The ASA uses the </a:t>
            </a:r>
            <a:r>
              <a:rPr lang="en-CA" altLang="ja-JP" dirty="0"/>
              <a:t>Modular Policy Framework (MPF) configuration to define a set of rules for applying firewall features to the traffic that traverses the ASA.”</a:t>
            </a:r>
            <a:endParaRPr lang="en-US" dirty="0"/>
          </a:p>
        </p:txBody>
      </p:sp>
    </p:spTree>
    <p:custDataLst>
      <p:tags r:id="rId1"/>
    </p:custDataLst>
    <p:extLst>
      <p:ext uri="{BB962C8B-B14F-4D97-AF65-F5344CB8AC3E}">
        <p14:creationId xmlns:p14="http://schemas.microsoft.com/office/powerpoint/2010/main" val="55266003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1543050"/>
            <a:ext cx="6400800" cy="2571750"/>
          </a:xfrm>
          <a:prstGeom prst="rect">
            <a:avLst/>
          </a:prstGeom>
          <a:noFill/>
          <a:ln/>
        </p:spPr>
        <p:txBody>
          <a:bodyPr wrap="square" rtlCol="0"/>
          <a:lstStyle/>
          <a:p>
            <a:pPr marL="0" indent="0">
              <a:buNone/>
            </a:pPr>
            <a:r>
              <a:rPr lang="en-US" dirty="0"/>
              <a:t>Module 21: ASA Firewall Configuration</a:t>
            </a:r>
          </a:p>
        </p:txBody>
      </p:sp>
      <p:sp>
        <p:nvSpPr>
          <p:cNvPr id="3" name="Object2"/>
          <p:cNvSpPr>
            <a:spLocks noGrp="1"/>
          </p:cNvSpPr>
          <p:nvPr>
            <p:ph type="body" idx="101" hasCustomPrompt="1"/>
          </p:nvPr>
        </p:nvSpPr>
        <p:spPr>
          <a:xfrm>
            <a:off x="457200" y="4114800"/>
            <a:ext cx="3657600" cy="914400"/>
          </a:xfrm>
          <a:prstGeom prst="rect">
            <a:avLst/>
          </a:prstGeom>
          <a:noFill/>
          <a:ln/>
        </p:spPr>
        <p:txBody>
          <a:bodyPr wrap="square" rtlCol="0"/>
          <a:lstStyle/>
          <a:p>
            <a:pPr marL="0" indent="0">
              <a:buNone/>
            </a:pPr>
            <a:r>
              <a:rPr lang="en-US" dirty="0"/>
              <a:t>Networking Security v1.0</a:t>
            </a:r>
          </a:p>
          <a:p>
            <a:pPr marL="0" indent="0">
              <a:buNone/>
            </a:pPr>
            <a:r>
              <a:rPr lang="en-US" dirty="0"/>
              <a:t>(NETSEC)</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altLang="en-US" sz="1400" dirty="0">
                <a:solidFill>
                  <a:schemeClr val="tx1"/>
                </a:solidFill>
                <a:ea typeface="Calibri" panose="020F0502020204030204" pitchFamily="34" charset="0"/>
                <a:cs typeface="Calibri" panose="020F0502020204030204" pitchFamily="34" charset="0"/>
              </a:rPr>
              <a:t>ASA Firewall Configuration</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Implement an ASA firewall configuration.</a:t>
            </a: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834905893"/>
              </p:ext>
            </p:extLst>
          </p:nvPr>
        </p:nvGraphicFramePr>
        <p:xfrm>
          <a:off x="211666" y="1625600"/>
          <a:ext cx="8720667" cy="2784436"/>
        </p:xfrm>
        <a:graphic>
          <a:graphicData uri="http://schemas.openxmlformats.org/drawingml/2006/table">
            <a:tbl>
              <a:tblPr firstRow="1" firstCol="1" bandRow="1">
                <a:tableStyleId>{5C22544A-7EE6-4342-B048-85BDC9FD1C3A}</a:tableStyleId>
              </a:tblPr>
              <a:tblGrid>
                <a:gridCol w="2846844">
                  <a:extLst>
                    <a:ext uri="{9D8B030D-6E8A-4147-A177-3AD203B41FA5}">
                      <a16:colId xmlns:a16="http://schemas.microsoft.com/office/drawing/2014/main" val="399010295"/>
                    </a:ext>
                  </a:extLst>
                </a:gridCol>
                <a:gridCol w="5873823">
                  <a:extLst>
                    <a:ext uri="{9D8B030D-6E8A-4147-A177-3AD203B41FA5}">
                      <a16:colId xmlns:a16="http://schemas.microsoft.com/office/drawing/2014/main" val="3417728144"/>
                    </a:ext>
                  </a:extLst>
                </a:gridCol>
              </a:tblGrid>
              <a:tr h="224116">
                <a:tc>
                  <a:txBody>
                    <a:bodyPr/>
                    <a:lstStyle/>
                    <a:p>
                      <a:pPr marL="0" marR="0">
                        <a:lnSpc>
                          <a:spcPct val="107000"/>
                        </a:lnSpc>
                        <a:spcBef>
                          <a:spcPts val="0"/>
                        </a:spcBef>
                        <a:spcAft>
                          <a:spcPts val="0"/>
                        </a:spcAft>
                      </a:pPr>
                      <a:r>
                        <a:rPr lang="en-US" sz="1200" dirty="0">
                          <a:effectLst/>
                        </a:rPr>
                        <a:t>Topic Title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tc>
                  <a:txBody>
                    <a:bodyPr/>
                    <a:lstStyle/>
                    <a:p>
                      <a:pPr marL="0" marR="0">
                        <a:lnSpc>
                          <a:spcPct val="107000"/>
                        </a:lnSpc>
                        <a:spcBef>
                          <a:spcPts val="0"/>
                        </a:spcBef>
                        <a:spcAft>
                          <a:spcPts val="0"/>
                        </a:spcAft>
                      </a:pPr>
                      <a:r>
                        <a:rPr lang="en-US" sz="1200" dirty="0">
                          <a:effectLst/>
                        </a:rPr>
                        <a:t>Topic Objective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tc>
                <a:extLst>
                  <a:ext uri="{0D108BD9-81ED-4DB2-BD59-A6C34878D82A}">
                    <a16:rowId xmlns:a16="http://schemas.microsoft.com/office/drawing/2014/main" val="364302898"/>
                  </a:ext>
                </a:extLst>
              </a:tr>
              <a:tr h="263724">
                <a:tc>
                  <a:txBody>
                    <a:bodyPr/>
                    <a:lstStyle/>
                    <a:p>
                      <a:r>
                        <a:rPr lang="en-US" sz="1200" dirty="0"/>
                        <a:t>Basic ASA Firewall Configuration</a:t>
                      </a:r>
                    </a:p>
                  </a:txBody>
                  <a:tcPr anchor="ctr"/>
                </a:tc>
                <a:tc>
                  <a:txBody>
                    <a:bodyPr/>
                    <a:lstStyle/>
                    <a:p>
                      <a:r>
                        <a:rPr lang="en-US" sz="1200" dirty="0"/>
                        <a:t>Explain how to configure an ASA-5506-X with FirePOWER Services.</a:t>
                      </a:r>
                    </a:p>
                  </a:txBody>
                  <a:tcPr anchor="ctr"/>
                </a:tc>
                <a:extLst>
                  <a:ext uri="{0D108BD9-81ED-4DB2-BD59-A6C34878D82A}">
                    <a16:rowId xmlns:a16="http://schemas.microsoft.com/office/drawing/2014/main" val="3530891527"/>
                  </a:ext>
                </a:extLst>
              </a:tr>
              <a:tr h="263724">
                <a:tc>
                  <a:txBody>
                    <a:bodyPr/>
                    <a:lstStyle/>
                    <a:p>
                      <a:r>
                        <a:rPr lang="en-US" sz="1200" dirty="0"/>
                        <a:t>Configure Management Settings and Services</a:t>
                      </a:r>
                    </a:p>
                  </a:txBody>
                  <a:tcPr anchor="ctr"/>
                </a:tc>
                <a:tc>
                  <a:txBody>
                    <a:bodyPr/>
                    <a:lstStyle/>
                    <a:p>
                      <a:r>
                        <a:rPr lang="en-US" sz="1200" dirty="0"/>
                        <a:t>Configure management settings and services on an ASA 5506-X firewall.</a:t>
                      </a:r>
                    </a:p>
                  </a:txBody>
                  <a:tcPr anchor="ctr"/>
                </a:tc>
                <a:extLst>
                  <a:ext uri="{0D108BD9-81ED-4DB2-BD59-A6C34878D82A}">
                    <a16:rowId xmlns:a16="http://schemas.microsoft.com/office/drawing/2014/main" val="662892947"/>
                  </a:ext>
                </a:extLst>
              </a:tr>
              <a:tr h="254659">
                <a:tc>
                  <a:txBody>
                    <a:bodyPr/>
                    <a:lstStyle/>
                    <a:p>
                      <a:r>
                        <a:rPr lang="en-US" sz="1200" dirty="0"/>
                        <a:t>Object Groups</a:t>
                      </a:r>
                    </a:p>
                  </a:txBody>
                  <a:tcPr anchor="ctr"/>
                </a:tc>
                <a:tc>
                  <a:txBody>
                    <a:bodyPr/>
                    <a:lstStyle/>
                    <a:p>
                      <a:r>
                        <a:rPr lang="en-US" sz="1200" dirty="0"/>
                        <a:t>Explain how to configure object groups on an ASA.</a:t>
                      </a:r>
                    </a:p>
                  </a:txBody>
                  <a:tcPr anchor="ctr"/>
                </a:tc>
                <a:extLst>
                  <a:ext uri="{0D108BD9-81ED-4DB2-BD59-A6C34878D82A}">
                    <a16:rowId xmlns:a16="http://schemas.microsoft.com/office/drawing/2014/main" val="1283686363"/>
                  </a:ext>
                </a:extLst>
              </a:tr>
              <a:tr h="249911">
                <a:tc>
                  <a:txBody>
                    <a:bodyPr/>
                    <a:lstStyle/>
                    <a:p>
                      <a:r>
                        <a:rPr lang="en-US" sz="1200" dirty="0"/>
                        <a:t>ASA ACLs</a:t>
                      </a:r>
                    </a:p>
                  </a:txBody>
                  <a:tcPr anchor="ctr"/>
                </a:tc>
                <a:tc>
                  <a:txBody>
                    <a:bodyPr/>
                    <a:lstStyle/>
                    <a:p>
                      <a:r>
                        <a:rPr lang="en-US" sz="1200" dirty="0"/>
                        <a:t>Use the correct commands to configure access lists with object groups on an ASA.</a:t>
                      </a:r>
                    </a:p>
                  </a:txBody>
                  <a:tcPr anchor="ctr"/>
                </a:tc>
                <a:extLst>
                  <a:ext uri="{0D108BD9-81ED-4DB2-BD59-A6C34878D82A}">
                    <a16:rowId xmlns:a16="http://schemas.microsoft.com/office/drawing/2014/main" val="2466644772"/>
                  </a:ext>
                </a:extLst>
              </a:tr>
              <a:tr h="249911">
                <a:tc>
                  <a:txBody>
                    <a:bodyPr/>
                    <a:lstStyle/>
                    <a:p>
                      <a:r>
                        <a:rPr lang="en-US" sz="1200" dirty="0"/>
                        <a:t>NAT Services on an ASA</a:t>
                      </a:r>
                    </a:p>
                  </a:txBody>
                  <a:tcPr anchor="ctr"/>
                </a:tc>
                <a:tc>
                  <a:txBody>
                    <a:bodyPr/>
                    <a:lstStyle/>
                    <a:p>
                      <a:r>
                        <a:rPr lang="en-US" sz="1200" dirty="0"/>
                        <a:t>Use the correct commands to configure an ASA to provide NAT services.</a:t>
                      </a:r>
                    </a:p>
                  </a:txBody>
                  <a:tcPr anchor="ctr"/>
                </a:tc>
                <a:extLst>
                  <a:ext uri="{0D108BD9-81ED-4DB2-BD59-A6C34878D82A}">
                    <a16:rowId xmlns:a16="http://schemas.microsoft.com/office/drawing/2014/main" val="1200124898"/>
                  </a:ext>
                </a:extLst>
              </a:tr>
              <a:tr h="249911">
                <a:tc>
                  <a:txBody>
                    <a:bodyPr/>
                    <a:lstStyle/>
                    <a:p>
                      <a:r>
                        <a:rPr lang="en-US" sz="1200" dirty="0"/>
                        <a:t>AAA</a:t>
                      </a:r>
                    </a:p>
                  </a:txBody>
                  <a:tcPr anchor="ctr"/>
                </a:tc>
                <a:tc>
                  <a:txBody>
                    <a:bodyPr/>
                    <a:lstStyle/>
                    <a:p>
                      <a:r>
                        <a:rPr lang="en-US" sz="1200" dirty="0"/>
                        <a:t>Use correct commands to configure access control using the local database and AAA server.</a:t>
                      </a:r>
                    </a:p>
                  </a:txBody>
                  <a:tcPr anchor="ctr"/>
                </a:tc>
                <a:extLst>
                  <a:ext uri="{0D108BD9-81ED-4DB2-BD59-A6C34878D82A}">
                    <a16:rowId xmlns:a16="http://schemas.microsoft.com/office/drawing/2014/main" val="3952757980"/>
                  </a:ext>
                </a:extLst>
              </a:tr>
              <a:tr h="249911">
                <a:tc>
                  <a:txBody>
                    <a:bodyPr/>
                    <a:lstStyle/>
                    <a:p>
                      <a:r>
                        <a:rPr lang="en-US" sz="1200" dirty="0"/>
                        <a:t>Service Policies on an ASA</a:t>
                      </a:r>
                    </a:p>
                  </a:txBody>
                  <a:tcPr anchor="ctr"/>
                </a:tc>
                <a:tc>
                  <a:txBody>
                    <a:bodyPr/>
                    <a:lstStyle/>
                    <a:p>
                      <a:r>
                        <a:rPr lang="en-US" sz="1200" dirty="0"/>
                        <a:t>Configure service policies on an ASA</a:t>
                      </a:r>
                    </a:p>
                  </a:txBody>
                  <a:tcPr anchor="ctr"/>
                </a:tc>
                <a:extLst>
                  <a:ext uri="{0D108BD9-81ED-4DB2-BD59-A6C34878D82A}">
                    <a16:rowId xmlns:a16="http://schemas.microsoft.com/office/drawing/2014/main" val="2109705516"/>
                  </a:ext>
                </a:extLst>
              </a:tr>
              <a:tr h="249911">
                <a:tc>
                  <a:txBody>
                    <a:bodyPr/>
                    <a:lstStyle/>
                    <a:p>
                      <a:r>
                        <a:rPr lang="en-US" sz="1200" dirty="0"/>
                        <a:t>Introduction to ASDM (Optional)</a:t>
                      </a:r>
                    </a:p>
                  </a:txBody>
                  <a:tcPr anchor="ctr"/>
                </a:tc>
                <a:tc>
                  <a:txBody>
                    <a:bodyPr/>
                    <a:lstStyle/>
                    <a:p>
                      <a:r>
                        <a:rPr lang="en-US" sz="1200" dirty="0"/>
                        <a:t>Note: This is an optional topic that is not assessed.</a:t>
                      </a:r>
                    </a:p>
                  </a:txBody>
                  <a:tcPr anchor="ctr"/>
                </a:tc>
                <a:extLst>
                  <a:ext uri="{0D108BD9-81ED-4DB2-BD59-A6C34878D82A}">
                    <a16:rowId xmlns:a16="http://schemas.microsoft.com/office/drawing/2014/main" val="245003690"/>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21.1 Basic ASA Firewall Configuration</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13</a:t>
            </a:fld>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a:t>
            </a:r>
          </a:p>
        </p:txBody>
      </p:sp>
      <p:sp>
        <p:nvSpPr>
          <p:cNvPr id="5" name="Object4"/>
          <p:cNvSpPr/>
          <p:nvPr/>
        </p:nvSpPr>
        <p:spPr>
          <a:xfrm>
            <a:off x="0" y="914400"/>
            <a:ext cx="8812924" cy="2571750"/>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The ASA command line interface (CLI) is a proprietary OS, which has a similar look and feel to the router IOS. </a:t>
            </a:r>
          </a:p>
          <a:p>
            <a:endParaRPr lang="en-US" dirty="0">
              <a:latin typeface="Arial" panose="020B0604020202020204" pitchFamily="34" charset="0"/>
              <a:cs typeface="Arial" panose="020B0604020202020204" pitchFamily="34" charset="0"/>
            </a:endParaRPr>
          </a:p>
          <a:p>
            <a:r>
              <a:rPr lang="en-US" dirty="0">
                <a:effectLst/>
                <a:latin typeface="Arial" panose="020B0604020202020204" pitchFamily="34" charset="0"/>
                <a:cs typeface="Arial" panose="020B0604020202020204" pitchFamily="34" charset="0"/>
              </a:rPr>
              <a:t>For example, the ASA CLI contains command prompts similar to that of a Cisco IOS router.</a:t>
            </a:r>
          </a:p>
          <a:p>
            <a:endParaRPr lang="en-US"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Abbreviation of commands and keywords</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Use of the Tab key to complete a partial command</a:t>
            </a:r>
          </a:p>
          <a:p>
            <a:pPr marL="742950" lvl="1" indent="-285750">
              <a:buFont typeface="Arial" panose="020B0604020202020204" pitchFamily="34" charset="0"/>
              <a:buChar char="•"/>
            </a:pPr>
            <a:r>
              <a:rPr lang="en-US" dirty="0">
                <a:effectLst/>
                <a:latin typeface="Arial" panose="020B0604020202020204" pitchFamily="34" charset="0"/>
                <a:cs typeface="Arial" panose="020B0604020202020204" pitchFamily="34" charset="0"/>
              </a:rPr>
              <a:t>Use of the help key (</a:t>
            </a:r>
            <a:r>
              <a:rPr lang="en-US" b="1" dirty="0">
                <a:effectLst/>
                <a:latin typeface="Arial" panose="020B0604020202020204" pitchFamily="34" charset="0"/>
                <a:cs typeface="Arial" panose="020B0604020202020204" pitchFamily="34" charset="0"/>
              </a:rPr>
              <a:t>?</a:t>
            </a:r>
            <a:r>
              <a:rPr lang="en-US" dirty="0">
                <a:effectLst/>
                <a:latin typeface="Arial" panose="020B0604020202020204" pitchFamily="34" charset="0"/>
                <a:cs typeface="Arial" panose="020B0604020202020204" pitchFamily="34" charset="0"/>
              </a:rPr>
              <a:t>) after a command to view additional syntax</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14</a:t>
            </a:fld>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 (Cont.)</a:t>
            </a:r>
          </a:p>
        </p:txBody>
      </p:sp>
      <p:sp>
        <p:nvSpPr>
          <p:cNvPr id="5" name="Object4"/>
          <p:cNvSpPr/>
          <p:nvPr/>
        </p:nvSpPr>
        <p:spPr>
          <a:xfrm>
            <a:off x="0" y="914400"/>
            <a:ext cx="8812924" cy="431515"/>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The table contrasts common IOS router and ASA commands.</a:t>
            </a:r>
          </a:p>
        </p:txBody>
      </p:sp>
      <p:pic>
        <p:nvPicPr>
          <p:cNvPr id="6" name="Picture 5">
            <a:extLst>
              <a:ext uri="{FF2B5EF4-FFF2-40B4-BE49-F238E27FC236}">
                <a16:creationId xmlns:a16="http://schemas.microsoft.com/office/drawing/2014/main" id="{38DA5E7B-D46F-4B22-8F29-FE2BFD837EBB}"/>
              </a:ext>
            </a:extLst>
          </p:cNvPr>
          <p:cNvPicPr>
            <a:picLocks noChangeAspect="1"/>
          </p:cNvPicPr>
          <p:nvPr/>
        </p:nvPicPr>
        <p:blipFill>
          <a:blip r:embed="rId3"/>
          <a:stretch>
            <a:fillRect/>
          </a:stretch>
        </p:blipFill>
        <p:spPr>
          <a:xfrm>
            <a:off x="1210739" y="1368981"/>
            <a:ext cx="5797848" cy="307990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15</a:t>
            </a:fld>
            <a:endParaRPr lang="en-US" dirty="0"/>
          </a:p>
        </p:txBody>
      </p:sp>
    </p:spTree>
    <p:extLst>
      <p:ext uri="{BB962C8B-B14F-4D97-AF65-F5344CB8AC3E}">
        <p14:creationId xmlns:p14="http://schemas.microsoft.com/office/powerpoint/2010/main" val="2320496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Basic ASA Settings (Cont.)</a:t>
            </a:r>
          </a:p>
        </p:txBody>
      </p:sp>
      <p:sp>
        <p:nvSpPr>
          <p:cNvPr id="5" name="Object4"/>
          <p:cNvSpPr/>
          <p:nvPr/>
        </p:nvSpPr>
        <p:spPr>
          <a:xfrm>
            <a:off x="803081" y="1345915"/>
            <a:ext cx="7447068" cy="431515"/>
          </a:xfrm>
          <a:prstGeom prst="rect">
            <a:avLst/>
          </a:prstGeom>
          <a:noFill/>
          <a:ln/>
        </p:spPr>
        <p:txBody>
          <a:bodyPr wrap="square" rtlCol="0" anchor="t"/>
          <a:lstStyle/>
          <a:p>
            <a:r>
              <a:rPr lang="en-US" dirty="0">
                <a:effectLst/>
                <a:latin typeface="Arial" panose="020B0604020202020204" pitchFamily="34" charset="0"/>
                <a:cs typeface="Arial" panose="020B0604020202020204" pitchFamily="34" charset="0"/>
              </a:rPr>
              <a:t>ASA CLI commands can be executed regardless of the current configuration mode prompt. </a:t>
            </a:r>
          </a:p>
        </p:txBody>
      </p:sp>
      <p:pic>
        <p:nvPicPr>
          <p:cNvPr id="7" name="Picture 6">
            <a:extLst>
              <a:ext uri="{FF2B5EF4-FFF2-40B4-BE49-F238E27FC236}">
                <a16:creationId xmlns:a16="http://schemas.microsoft.com/office/drawing/2014/main" id="{99D237BD-3532-41E2-8863-BA6B8231C928}"/>
              </a:ext>
            </a:extLst>
          </p:cNvPr>
          <p:cNvPicPr>
            <a:picLocks noChangeAspect="1"/>
          </p:cNvPicPr>
          <p:nvPr/>
        </p:nvPicPr>
        <p:blipFill>
          <a:blip r:embed="rId3"/>
          <a:stretch>
            <a:fillRect/>
          </a:stretch>
        </p:blipFill>
        <p:spPr>
          <a:xfrm>
            <a:off x="803081" y="2112623"/>
            <a:ext cx="7537837" cy="95254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16</a:t>
            </a:fld>
            <a:endParaRPr lang="en-US" dirty="0"/>
          </a:p>
        </p:txBody>
      </p:sp>
    </p:spTree>
    <p:extLst>
      <p:ext uri="{BB962C8B-B14F-4D97-AF65-F5344CB8AC3E}">
        <p14:creationId xmlns:p14="http://schemas.microsoft.com/office/powerpoint/2010/main" val="2487551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Default Configuration</a:t>
            </a:r>
          </a:p>
        </p:txBody>
      </p:sp>
      <p:sp>
        <p:nvSpPr>
          <p:cNvPr id="5" name="Object4"/>
          <p:cNvSpPr/>
          <p:nvPr/>
        </p:nvSpPr>
        <p:spPr>
          <a:xfrm>
            <a:off x="0" y="698403"/>
            <a:ext cx="5198724" cy="3514001"/>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 ASA 5506-X with FirePOWER Services ships with a default configuration that, in most instances, is sufficient for a basic SOHO deployment. Use the </a:t>
            </a:r>
            <a:r>
              <a:rPr lang="en-US" sz="1600" b="1" dirty="0">
                <a:effectLst/>
                <a:latin typeface="Arial" panose="020B0604020202020204" pitchFamily="34" charset="0"/>
                <a:cs typeface="Arial" panose="020B0604020202020204" pitchFamily="34" charset="0"/>
              </a:rPr>
              <a:t>configure factory-default</a:t>
            </a:r>
            <a:r>
              <a:rPr lang="en-US" sz="1600" dirty="0">
                <a:effectLst/>
                <a:latin typeface="Arial" panose="020B0604020202020204" pitchFamily="34" charset="0"/>
                <a:cs typeface="Arial" panose="020B0604020202020204" pitchFamily="34" charset="0"/>
              </a:rPr>
              <a:t> global configuration mode command to restore the factory default configuration.</a:t>
            </a:r>
            <a:endParaRPr lang="en-US" sz="1600" dirty="0">
              <a:latin typeface="Arial" panose="020B0604020202020204" pitchFamily="34" charset="0"/>
              <a:cs typeface="Arial" panose="020B0604020202020204" pitchFamily="34" charset="0"/>
            </a:endParaRP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 default hostname is </a:t>
            </a:r>
            <a:r>
              <a:rPr lang="en-US" sz="1600" b="1" dirty="0">
                <a:effectLst/>
                <a:latin typeface="Arial" panose="020B0604020202020204" pitchFamily="34" charset="0"/>
                <a:cs typeface="Arial" panose="020B0604020202020204" pitchFamily="34" charset="0"/>
              </a:rPr>
              <a:t>ciscoasa</a:t>
            </a:r>
            <a:r>
              <a:rPr lang="en-US" sz="1600" dirty="0">
                <a:effectLst/>
                <a:latin typeface="Arial" panose="020B0604020202020204" pitchFamily="34" charset="0"/>
                <a:cs typeface="Arial" panose="020B0604020202020204" pitchFamily="34" charset="0"/>
              </a:rPr>
              <a:t>. By default, the privileged EXEC and console line passwords are not configured. </a:t>
            </a:r>
          </a:p>
          <a:p>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These settings can be changed by:</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Manually using the CLI</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Interactively using the CLI Setup Initialization wizard</a:t>
            </a:r>
          </a:p>
          <a:p>
            <a:pPr marL="285750"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Using the ASDM Startup wizard</a:t>
            </a:r>
          </a:p>
        </p:txBody>
      </p:sp>
      <p:pic>
        <p:nvPicPr>
          <p:cNvPr id="6" name="Picture 5">
            <a:extLst>
              <a:ext uri="{FF2B5EF4-FFF2-40B4-BE49-F238E27FC236}">
                <a16:creationId xmlns:a16="http://schemas.microsoft.com/office/drawing/2014/main" id="{AD2887C0-CA3C-45FB-B5D0-7D7B53BFCCA7}"/>
              </a:ext>
            </a:extLst>
          </p:cNvPr>
          <p:cNvPicPr>
            <a:picLocks noChangeAspect="1"/>
          </p:cNvPicPr>
          <p:nvPr/>
        </p:nvPicPr>
        <p:blipFill>
          <a:blip r:embed="rId3"/>
          <a:stretch>
            <a:fillRect/>
          </a:stretch>
        </p:blipFill>
        <p:spPr>
          <a:xfrm>
            <a:off x="5352867" y="698403"/>
            <a:ext cx="3562533" cy="374669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17</a:t>
            </a:fld>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Basic ASA Firewall Configuration</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Interactive Setup Initialization Wizard</a:t>
            </a:r>
          </a:p>
        </p:txBody>
      </p:sp>
      <p:sp>
        <p:nvSpPr>
          <p:cNvPr id="5" name="Object4"/>
          <p:cNvSpPr/>
          <p:nvPr/>
        </p:nvSpPr>
        <p:spPr>
          <a:xfrm>
            <a:off x="0" y="914400"/>
            <a:ext cx="4068566"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wizard is displayed when there is no startup configuration, and prompts “</a:t>
            </a:r>
            <a:r>
              <a:rPr lang="en-US" sz="1600" b="1" dirty="0">
                <a:latin typeface="Arial" panose="020B0604020202020204" pitchFamily="34" charset="0"/>
                <a:cs typeface="Arial" panose="020B0604020202020204" pitchFamily="34" charset="0"/>
              </a:rPr>
              <a:t>Pre-configure Firewall now through interactive prompts [yes]?</a:t>
            </a:r>
            <a:r>
              <a:rPr lang="en-US" sz="1600" dirty="0">
                <a:latin typeface="Arial" panose="020B0604020202020204" pitchFamily="34" charset="0"/>
                <a:cs typeface="Arial" panose="020B0604020202020204" pitchFamily="34" charset="0"/>
              </a:rPr>
              <a:t>” To cancel and display the ASA default user EXEC mode prompt, enter </a:t>
            </a:r>
            <a:r>
              <a:rPr lang="en-US" sz="1600" b="1" dirty="0">
                <a:latin typeface="Arial" panose="020B0604020202020204" pitchFamily="34" charset="0"/>
                <a:cs typeface="Arial" panose="020B0604020202020204" pitchFamily="34" charset="0"/>
              </a:rPr>
              <a:t>no</a:t>
            </a:r>
            <a:r>
              <a:rPr lang="en-US" sz="1600" dirty="0">
                <a:latin typeface="Arial" panose="020B0604020202020204" pitchFamily="34" charset="0"/>
                <a:cs typeface="Arial" panose="020B0604020202020204" pitchFamily="34" charset="0"/>
              </a:rPr>
              <a:t>. Otherwise, enter </a:t>
            </a:r>
            <a:r>
              <a:rPr lang="en-US" sz="1600" b="1" dirty="0">
                <a:latin typeface="Arial" panose="020B0604020202020204" pitchFamily="34" charset="0"/>
                <a:cs typeface="Arial" panose="020B0604020202020204" pitchFamily="34" charset="0"/>
              </a:rPr>
              <a:t>yes</a:t>
            </a:r>
            <a:r>
              <a:rPr lang="en-US" sz="1600" dirty="0">
                <a:latin typeface="Arial" panose="020B0604020202020204" pitchFamily="34" charset="0"/>
                <a:cs typeface="Arial" panose="020B0604020202020204" pitchFamily="34" charset="0"/>
              </a:rPr>
              <a:t> or simply press </a:t>
            </a:r>
            <a:r>
              <a:rPr lang="en-US" sz="1600" b="1" dirty="0">
                <a:latin typeface="Arial" panose="020B0604020202020204" pitchFamily="34" charset="0"/>
                <a:cs typeface="Arial" panose="020B0604020202020204" pitchFamily="34" charset="0"/>
              </a:rPr>
              <a:t>Enter</a:t>
            </a:r>
            <a:r>
              <a:rPr lang="en-US" sz="1600" dirty="0">
                <a:latin typeface="Arial" panose="020B0604020202020204" pitchFamily="34" charset="0"/>
                <a:cs typeface="Arial" panose="020B0604020202020204" pitchFamily="34" charset="0"/>
              </a:rPr>
              <a:t> to accept the default [yes]. This initiates the wizard and the ASA interactively guides an administrator to configure the default settings.</a:t>
            </a:r>
          </a:p>
        </p:txBody>
      </p:sp>
      <p:pic>
        <p:nvPicPr>
          <p:cNvPr id="6" name="Picture 5">
            <a:extLst>
              <a:ext uri="{FF2B5EF4-FFF2-40B4-BE49-F238E27FC236}">
                <a16:creationId xmlns:a16="http://schemas.microsoft.com/office/drawing/2014/main" id="{16502212-5A24-40DA-95DB-A3DCD617CC01}"/>
              </a:ext>
            </a:extLst>
          </p:cNvPr>
          <p:cNvPicPr>
            <a:picLocks noChangeAspect="1"/>
          </p:cNvPicPr>
          <p:nvPr/>
        </p:nvPicPr>
        <p:blipFill>
          <a:blip r:embed="rId3"/>
          <a:stretch>
            <a:fillRect/>
          </a:stretch>
        </p:blipFill>
        <p:spPr>
          <a:xfrm>
            <a:off x="4245968" y="731520"/>
            <a:ext cx="4363775" cy="400504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18</a:t>
            </a:fld>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21.2 Configure Management Settings and Services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19</a:t>
            </a:fld>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Instructor Materials – Module 21 Planning Guide</a:t>
            </a:r>
          </a:p>
        </p:txBody>
      </p:sp>
      <p:sp>
        <p:nvSpPr>
          <p:cNvPr id="3" name="Object2"/>
          <p:cNvSpPr/>
          <p:nvPr/>
        </p:nvSpPr>
        <p:spPr>
          <a:xfrm>
            <a:off x="346842" y="591207"/>
            <a:ext cx="8229600" cy="4629150"/>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This PowerPoint deck is divided in two parts:</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342900" marR="0" lvl="0" indent="-342900" algn="l" defTabSz="914400" rtl="0" eaLnBrk="1" fontAlgn="auto" latinLnBrk="0" hangingPunct="1">
              <a:lnSpc>
                <a:spcPts val="2000"/>
              </a:lnSpc>
              <a:spcBef>
                <a:spcPts val="0"/>
              </a:spcBef>
              <a:spcAft>
                <a:spcPts val="0"/>
              </a:spcAft>
              <a:buClrTx/>
              <a:buSzPct val="100000"/>
              <a:buFontTx/>
              <a:buChar char="•"/>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Instructor Planning Guide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685800" marR="0" lvl="1" indent="-342900" algn="l" defTabSz="914400" rtl="0" eaLnBrk="1" fontAlgn="auto" latinLnBrk="0" hangingPunct="1">
              <a:lnSpc>
                <a:spcPts val="2000"/>
              </a:lnSpc>
              <a:spcBef>
                <a:spcPts val="0"/>
              </a:spcBef>
              <a:spcAft>
                <a:spcPts val="0"/>
              </a:spcAft>
              <a:buClrTx/>
              <a:buSzPct val="100000"/>
              <a:buFontTx/>
              <a:buChar char="•"/>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Information to help you become familiar with the module</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Teaching aids</a:t>
            </a:r>
          </a:p>
          <a:p>
            <a:pPr marL="169863" marR="0" lvl="0" indent="-169863" algn="l" defTabSz="684213" rtl="0" eaLnBrk="1" fontAlgn="base" latinLnBrk="0" hangingPunct="1">
              <a:lnSpc>
                <a:spcPct val="100000"/>
              </a:lnSpc>
              <a:spcBef>
                <a:spcPts val="600"/>
              </a:spcBef>
              <a:spcAft>
                <a:spcPts val="600"/>
              </a:spcAft>
              <a:buClr>
                <a:srgbClr val="58585B"/>
              </a:buClr>
              <a:buSzPct val="90000"/>
              <a:buFont typeface="Arial" panose="020B0604020202020204" pitchFamily="34" charset="0"/>
              <a:buChar char="•"/>
              <a:tabLst/>
              <a:defRPr/>
            </a:pPr>
            <a:r>
              <a:rPr kumimoji="0" lang="en-CA" sz="1500" b="0" i="0" u="none" strike="noStrike" kern="1200" cap="none" spc="0" normalizeH="0" baseline="0" noProof="0" dirty="0">
                <a:ln>
                  <a:noFill/>
                </a:ln>
                <a:solidFill>
                  <a:srgbClr val="000000"/>
                </a:solidFill>
                <a:effectLst/>
                <a:uLnTx/>
                <a:uFillTx/>
                <a:latin typeface="Arial"/>
                <a:ea typeface="ＭＳ Ｐゴシック" charset="0"/>
                <a:cs typeface="+mn-cs"/>
              </a:rPr>
              <a:t>Instructor Class Presentation</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Optional slides that you can use in the classroom</a:t>
            </a:r>
          </a:p>
          <a:p>
            <a:pPr marL="358775" marR="0" lvl="1" indent="-215900" algn="l" defTabSz="684213" rtl="0" eaLnBrk="1" fontAlgn="base" latinLnBrk="0" hangingPunct="1">
              <a:lnSpc>
                <a:spcPct val="100000"/>
              </a:lnSpc>
              <a:spcBef>
                <a:spcPts val="300"/>
              </a:spcBef>
              <a:spcAft>
                <a:spcPts val="300"/>
              </a:spcAft>
              <a:buClr>
                <a:srgbClr val="58585B"/>
              </a:buClr>
              <a:buSzTx/>
              <a:buFont typeface="Arial" charset="0"/>
              <a:buChar char="•"/>
              <a:tabLst/>
              <a:defRPr/>
            </a:pPr>
            <a:r>
              <a:rPr kumimoji="0" lang="en-CA" sz="1400" b="0" i="0" u="none" strike="noStrike" kern="1200" cap="none" spc="0" normalizeH="0" baseline="0" noProof="0" dirty="0">
                <a:ln>
                  <a:noFill/>
                </a:ln>
                <a:solidFill>
                  <a:srgbClr val="000000"/>
                </a:solidFill>
                <a:effectLst/>
                <a:uLnTx/>
                <a:uFillTx/>
                <a:latin typeface="Arial"/>
                <a:ea typeface="ＭＳ Ｐゴシック" charset="0"/>
                <a:cs typeface="+mn-cs"/>
              </a:rPr>
              <a:t>Begins on slide # 11</a:t>
            </a:r>
          </a:p>
          <a:p>
            <a:pPr marL="142875" marR="0" lvl="1" indent="0" algn="ctr" defTabSz="684213" rtl="0" eaLnBrk="1" fontAlgn="base" latinLnBrk="0" hangingPunct="1">
              <a:lnSpc>
                <a:spcPct val="100000"/>
              </a:lnSpc>
              <a:spcBef>
                <a:spcPts val="300"/>
              </a:spcBef>
              <a:spcAft>
                <a:spcPts val="300"/>
              </a:spcAft>
              <a:buClr>
                <a:srgbClr val="58585B"/>
              </a:buClr>
              <a:buSzTx/>
              <a:buFontTx/>
              <a:buNone/>
              <a:tabLst/>
              <a:defRPr/>
            </a:pPr>
            <a:r>
              <a:rPr kumimoji="0" lang="en-CA" sz="1600" b="1" i="0" u="none" strike="noStrike" kern="1200" cap="none" spc="0" normalizeH="0" baseline="0" noProof="0" dirty="0">
                <a:ln>
                  <a:noFill/>
                </a:ln>
                <a:solidFill>
                  <a:srgbClr val="000000"/>
                </a:solidFill>
                <a:effectLst/>
                <a:uLnTx/>
                <a:uFillTx/>
                <a:latin typeface="Arial"/>
                <a:ea typeface="ＭＳ Ｐゴシック" charset="0"/>
                <a:cs typeface="+mn-cs"/>
              </a:rPr>
              <a:t>Note</a:t>
            </a:r>
            <a:r>
              <a:rPr kumimoji="0" lang="en-CA" sz="1600" b="0" i="0" u="none" strike="noStrike" kern="1200" cap="none" spc="0" normalizeH="0" baseline="0" noProof="0" dirty="0">
                <a:ln>
                  <a:noFill/>
                </a:ln>
                <a:solidFill>
                  <a:srgbClr val="000000"/>
                </a:solidFill>
                <a:effectLst/>
                <a:uLnTx/>
                <a:uFillTx/>
                <a:latin typeface="Arial"/>
                <a:ea typeface="ＭＳ Ｐゴシック" charset="0"/>
                <a:cs typeface="+mn-cs"/>
              </a:rPr>
              <a:t>: Remove the Planning Guide from this presentation before sharing with anyone.</a:t>
            </a:r>
          </a:p>
          <a:p>
            <a:pPr marL="0" marR="0" lvl="0" indent="0" algn="l" defTabSz="684213" rtl="0" eaLnBrk="1" fontAlgn="base" latinLnBrk="0" hangingPunct="1">
              <a:lnSpc>
                <a:spcPct val="100000"/>
              </a:lnSpc>
              <a:spcBef>
                <a:spcPts val="600"/>
              </a:spcBef>
              <a:spcAft>
                <a:spcPts val="600"/>
              </a:spcAft>
              <a:buClr>
                <a:srgbClr val="58585B"/>
              </a:buClr>
              <a:buSzPct val="90000"/>
              <a:buFontTx/>
              <a:buNone/>
              <a:tabLst/>
              <a:defRPr/>
            </a:pPr>
            <a:r>
              <a:rPr kumimoji="0" lang="en-CA" sz="1600" b="1" i="0" u="none" strike="noStrike" kern="1200" cap="none" spc="0" normalizeH="0" baseline="0" noProof="0" dirty="0">
                <a:ln>
                  <a:noFill/>
                </a:ln>
                <a:solidFill>
                  <a:srgbClr val="367187"/>
                </a:solidFill>
                <a:effectLst/>
                <a:uLnTx/>
                <a:uFillTx/>
                <a:latin typeface="Arial"/>
                <a:ea typeface="ＭＳ Ｐゴシック" charset="0"/>
                <a:cs typeface="+mn-cs"/>
              </a:rPr>
              <a:t>For additional help and resources go to the Instructor Home Page and Course Resources for this course. </a:t>
            </a:r>
            <a:r>
              <a:rPr kumimoji="0" lang="en-US" sz="1600" b="1" i="0" u="none" strike="noStrike" kern="1200" cap="none" spc="0" normalizeH="0" baseline="0" noProof="0" dirty="0">
                <a:ln>
                  <a:noFill/>
                </a:ln>
                <a:solidFill>
                  <a:srgbClr val="367187"/>
                </a:solidFill>
                <a:effectLst/>
                <a:uLnTx/>
                <a:uFillTx/>
                <a:latin typeface="Arial"/>
                <a:ea typeface="ＭＳ Ｐゴシック" charset="0"/>
                <a:cs typeface="+mn-cs"/>
              </a:rPr>
              <a:t>You also can visit the professional development site on netacad.com, the official Cisco Networking Academy Facebook page, or Instructor Only FB group.</a:t>
            </a:r>
            <a:endParaRPr kumimoji="0" lang="en-CA" sz="1600" b="1" i="0" u="none" strike="noStrike" kern="1200" cap="none" spc="0" normalizeH="0" baseline="0" noProof="0" dirty="0">
              <a:ln>
                <a:noFill/>
              </a:ln>
              <a:solidFill>
                <a:srgbClr val="367187"/>
              </a:solidFill>
              <a:effectLst/>
              <a:uLnTx/>
              <a:uFillTx/>
              <a:latin typeface="Arial"/>
              <a:ea typeface="ＭＳ Ｐゴシック" charset="0"/>
              <a:cs typeface="+mn-cs"/>
            </a:endParaRPr>
          </a:p>
          <a:p>
            <a:pPr marL="685800" marR="0" lvl="1" indent="-342900" algn="l" defTabSz="914400" rtl="0" eaLnBrk="1" fontAlgn="auto" latinLnBrk="0" hangingPunct="1">
              <a:lnSpc>
                <a:spcPts val="2000"/>
              </a:lnSpc>
              <a:spcBef>
                <a:spcPts val="0"/>
              </a:spcBef>
              <a:spcAft>
                <a:spcPts val="0"/>
              </a:spcAft>
              <a:buClrTx/>
              <a:buSzPct val="100000"/>
              <a:buFontTx/>
              <a:buChar char="•"/>
              <a:tabLst/>
              <a:defRPr/>
            </a:pP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Enter Global Configuration Mode</a:t>
            </a:r>
          </a:p>
        </p:txBody>
      </p:sp>
      <p:sp>
        <p:nvSpPr>
          <p:cNvPr id="5" name="Object4"/>
          <p:cNvSpPr/>
          <p:nvPr/>
        </p:nvSpPr>
        <p:spPr>
          <a:xfrm>
            <a:off x="0" y="914400"/>
            <a:ext cx="8913886"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default ASA user prompt of </a:t>
            </a:r>
            <a:r>
              <a:rPr lang="en-US" sz="1600" b="1" dirty="0">
                <a:latin typeface="Arial" panose="020B0604020202020204" pitchFamily="34" charset="0"/>
                <a:cs typeface="Arial" panose="020B0604020202020204" pitchFamily="34" charset="0"/>
              </a:rPr>
              <a:t>ciscoasa&gt;</a:t>
            </a:r>
            <a:r>
              <a:rPr lang="en-US" sz="1600" dirty="0">
                <a:latin typeface="Arial" panose="020B0604020202020204" pitchFamily="34" charset="0"/>
                <a:cs typeface="Arial" panose="020B0604020202020204" pitchFamily="34" charset="0"/>
              </a:rPr>
              <a:t> is displayed when an ASA configuration is erased, the device is rebooted, and the user does not use the interactive setup wizard.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enter privileged EXEC mode, use the </a:t>
            </a:r>
            <a:r>
              <a:rPr lang="en-US" sz="1600" b="1" dirty="0">
                <a:latin typeface="Arial" panose="020B0604020202020204" pitchFamily="34" charset="0"/>
                <a:cs typeface="Arial" panose="020B0604020202020204" pitchFamily="34" charset="0"/>
              </a:rPr>
              <a:t>enable</a:t>
            </a:r>
            <a:r>
              <a:rPr lang="en-US" sz="1600" dirty="0">
                <a:latin typeface="Arial" panose="020B0604020202020204" pitchFamily="34" charset="0"/>
                <a:cs typeface="Arial" panose="020B0604020202020204" pitchFamily="34" charset="0"/>
              </a:rPr>
              <a:t> user EXEC mode command. Initially, an ASA does not have a password configured; therefore, when prompted, leave the enable password prompt blank and press </a:t>
            </a:r>
            <a:r>
              <a:rPr lang="en-US" sz="1600" b="1" dirty="0">
                <a:latin typeface="Arial" panose="020B0604020202020204" pitchFamily="34" charset="0"/>
                <a:cs typeface="Arial" panose="020B0604020202020204" pitchFamily="34" charset="0"/>
              </a:rPr>
              <a:t>Enter</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ASA date and time should be set either manually or by using Network Time Protocol (NTP). To set the date and time, use the </a:t>
            </a:r>
            <a:r>
              <a:rPr lang="en-US" sz="1600" b="1" dirty="0">
                <a:latin typeface="Arial" panose="020B0604020202020204" pitchFamily="34" charset="0"/>
                <a:cs typeface="Arial" panose="020B0604020202020204" pitchFamily="34" charset="0"/>
              </a:rPr>
              <a:t>clock set</a:t>
            </a:r>
            <a:r>
              <a:rPr lang="en-US" sz="1600" dirty="0">
                <a:latin typeface="Arial" panose="020B0604020202020204" pitchFamily="34" charset="0"/>
                <a:cs typeface="Arial" panose="020B0604020202020204" pitchFamily="34" charset="0"/>
              </a:rPr>
              <a:t> privileged EXEC </a:t>
            </a:r>
            <a:r>
              <a:rPr lang="en-US" sz="1600" b="1" dirty="0">
                <a:latin typeface="Arial" panose="020B0604020202020204" pitchFamily="34" charset="0"/>
                <a:cs typeface="Arial" panose="020B0604020202020204" pitchFamily="34" charset="0"/>
              </a:rPr>
              <a:t>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Enter global configuration mode using the </a:t>
            </a:r>
            <a:r>
              <a:rPr lang="en-US" sz="1600" b="1" dirty="0">
                <a:latin typeface="Arial" panose="020B0604020202020204" pitchFamily="34" charset="0"/>
                <a:cs typeface="Arial" panose="020B0604020202020204" pitchFamily="34" charset="0"/>
              </a:rPr>
              <a:t>configure terminal</a:t>
            </a:r>
            <a:r>
              <a:rPr lang="en-US" sz="1600" dirty="0">
                <a:latin typeface="Arial" panose="020B0604020202020204" pitchFamily="34" charset="0"/>
                <a:cs typeface="Arial" panose="020B0604020202020204" pitchFamily="34" charset="0"/>
              </a:rPr>
              <a:t> privileged EXEC command.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20</a:t>
            </a:fld>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50097"/>
            <a:ext cx="9144000" cy="531079"/>
          </a:xfrm>
          <a:prstGeom prst="rect">
            <a:avLst/>
          </a:prstGeom>
          <a:noFill/>
          <a:ln/>
        </p:spPr>
        <p:txBody>
          <a:bodyPr wrap="square" rtlCol="0"/>
          <a:lstStyle/>
          <a:p>
            <a:pPr marL="0" indent="0">
              <a:buNone/>
            </a:pPr>
            <a:r>
              <a:rPr lang="en-US" dirty="0"/>
              <a:t>Configure Basic Settings</a:t>
            </a:r>
          </a:p>
        </p:txBody>
      </p:sp>
      <p:sp>
        <p:nvSpPr>
          <p:cNvPr id="7" name="TextBox 6">
            <a:extLst>
              <a:ext uri="{FF2B5EF4-FFF2-40B4-BE49-F238E27FC236}">
                <a16:creationId xmlns:a16="http://schemas.microsoft.com/office/drawing/2014/main" id="{2837D461-E9FB-4A8E-9A46-F05D13884EC8}"/>
              </a:ext>
            </a:extLst>
          </p:cNvPr>
          <p:cNvSpPr txBox="1"/>
          <p:nvPr/>
        </p:nvSpPr>
        <p:spPr>
          <a:xfrm>
            <a:off x="91439" y="746105"/>
            <a:ext cx="8870891"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An ASA must be configured with basic management settings. The table displays the commands to accomplish this task.</a:t>
            </a:r>
          </a:p>
        </p:txBody>
      </p:sp>
      <p:graphicFrame>
        <p:nvGraphicFramePr>
          <p:cNvPr id="15" name="Table 14"/>
          <p:cNvGraphicFramePr>
            <a:graphicFrameLocks noGrp="1"/>
          </p:cNvGraphicFramePr>
          <p:nvPr>
            <p:extLst>
              <p:ext uri="{D42A27DB-BD31-4B8C-83A1-F6EECF244321}">
                <p14:modId xmlns:p14="http://schemas.microsoft.com/office/powerpoint/2010/main" val="1782947743"/>
              </p:ext>
            </p:extLst>
          </p:nvPr>
        </p:nvGraphicFramePr>
        <p:xfrm>
          <a:off x="611916" y="1371600"/>
          <a:ext cx="7829935" cy="3093720"/>
        </p:xfrm>
        <a:graphic>
          <a:graphicData uri="http://schemas.openxmlformats.org/drawingml/2006/table">
            <a:tbl>
              <a:tblPr/>
              <a:tblGrid>
                <a:gridCol w="2864633">
                  <a:extLst>
                    <a:ext uri="{9D8B030D-6E8A-4147-A177-3AD203B41FA5}">
                      <a16:colId xmlns:a16="http://schemas.microsoft.com/office/drawing/2014/main" val="20000"/>
                    </a:ext>
                  </a:extLst>
                </a:gridCol>
                <a:gridCol w="4965302">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hostname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Specifies a hostname up to 63 characters.</a:t>
                      </a:r>
                      <a:endParaRPr lang="en-US" sz="1200" dirty="0"/>
                    </a:p>
                    <a:p>
                      <a:pPr marL="171450" indent="-171450">
                        <a:buFont typeface="Arial" panose="020B0604020202020204" pitchFamily="34" charset="0"/>
                        <a:buChar char="•"/>
                      </a:pPr>
                      <a:r>
                        <a:rPr lang="en-US" sz="1200" dirty="0">
                          <a:solidFill>
                            <a:srgbClr val="58585B"/>
                          </a:solidFill>
                        </a:rPr>
                        <a:t>A hostname must start and end with a letter or digit, and have as interior characters only letters, digits, or a hyphen.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1"/>
                  </a:ext>
                </a:extLst>
              </a:tr>
              <a:tr h="166955">
                <a:tc>
                  <a:txBody>
                    <a:bodyPr/>
                    <a:lstStyle/>
                    <a:p>
                      <a:r>
                        <a:rPr lang="en-US" sz="1200" b="1" dirty="0">
                          <a:solidFill>
                            <a:srgbClr val="58585B"/>
                          </a:solidFill>
                          <a:latin typeface="Courier New" panose="02070309020205020404" pitchFamily="49" charset="0"/>
                          <a:cs typeface="Courier New" panose="02070309020205020404" pitchFamily="49" charset="0"/>
                        </a:rPr>
                        <a:t>domain-name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Sets the default domain name.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enable password </a:t>
                      </a:r>
                      <a:r>
                        <a:rPr lang="en-US" sz="1200" i="1" dirty="0">
                          <a:solidFill>
                            <a:srgbClr val="58585B"/>
                          </a:solidFill>
                          <a:latin typeface="Courier New" panose="02070309020205020404" pitchFamily="49" charset="0"/>
                          <a:cs typeface="Courier New" panose="02070309020205020404" pitchFamily="49" charset="0"/>
                        </a:rPr>
                        <a:t>password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Sets the enable password for privileged EXEC mode.</a:t>
                      </a:r>
                      <a:endParaRPr lang="en-US" sz="1200" dirty="0"/>
                    </a:p>
                    <a:p>
                      <a:pPr marL="171450" indent="-171450">
                        <a:buFont typeface="Arial" panose="020B0604020202020204" pitchFamily="34" charset="0"/>
                        <a:buChar char="•"/>
                      </a:pPr>
                      <a:r>
                        <a:rPr lang="en-US" sz="1200" dirty="0">
                          <a:solidFill>
                            <a:srgbClr val="58585B"/>
                          </a:solidFill>
                        </a:rPr>
                        <a:t>Sets the password as a case-sensitive string of 3 to 32 alphanumeric and special characters (not including a question mark or a space).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banner motd </a:t>
                      </a:r>
                      <a:r>
                        <a:rPr lang="en-US" sz="1200" i="1" dirty="0">
                          <a:solidFill>
                            <a:srgbClr val="58585B"/>
                          </a:solidFill>
                          <a:latin typeface="Courier New" panose="02070309020205020404" pitchFamily="49" charset="0"/>
                          <a:cs typeface="Courier New" panose="02070309020205020404" pitchFamily="49" charset="0"/>
                        </a:rPr>
                        <a:t>message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Provides legal notification and configures the system to display a message-of-the-day banner when connecting to the ASA.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key config-key password-encryption </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new-pass </a:t>
                      </a:r>
                      <a:r>
                        <a:rPr lang="en-US" sz="1200" dirty="0">
                          <a:solidFill>
                            <a:srgbClr val="58585B"/>
                          </a:solidFill>
                          <a:latin typeface="Courier New" panose="02070309020205020404" pitchFamily="49" charset="0"/>
                          <a:cs typeface="Courier New" panose="02070309020205020404" pitchFamily="49" charset="0"/>
                        </a:rPr>
                        <a:t>[</a:t>
                      </a:r>
                      <a:r>
                        <a:rPr lang="en-US" sz="1200" i="1" dirty="0">
                          <a:solidFill>
                            <a:srgbClr val="58585B"/>
                          </a:solidFill>
                          <a:latin typeface="Courier New" panose="02070309020205020404" pitchFamily="49" charset="0"/>
                          <a:cs typeface="Courier New" panose="02070309020205020404" pitchFamily="49" charset="0"/>
                        </a:rPr>
                        <a:t> old-pass </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200" dirty="0">
                          <a:solidFill>
                            <a:srgbClr val="58585B"/>
                          </a:solidFill>
                        </a:rPr>
                        <a:t>Sets the passphrase between 8 and 128 character long.</a:t>
                      </a:r>
                      <a:endParaRPr lang="en-US" sz="1200" dirty="0"/>
                    </a:p>
                    <a:p>
                      <a:pPr marL="171450" indent="-171450">
                        <a:buFont typeface="Arial" panose="020B0604020202020204" pitchFamily="34" charset="0"/>
                        <a:buChar char="•"/>
                      </a:pPr>
                      <a:r>
                        <a:rPr lang="en-US" sz="1200" dirty="0">
                          <a:solidFill>
                            <a:srgbClr val="58585B"/>
                          </a:solidFill>
                        </a:rPr>
                        <a:t>Used to generate the encryption key.</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5"/>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password encryption aes</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password encryption and encrypts all user passwords.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21</a:t>
            </a:fld>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50097"/>
            <a:ext cx="9144000" cy="531079"/>
          </a:xfrm>
          <a:prstGeom prst="rect">
            <a:avLst/>
          </a:prstGeom>
          <a:noFill/>
          <a:ln/>
        </p:spPr>
        <p:txBody>
          <a:bodyPr wrap="square" rtlCol="0"/>
          <a:lstStyle/>
          <a:p>
            <a:pPr marL="0" indent="0">
              <a:buNone/>
            </a:pPr>
            <a:r>
              <a:rPr lang="en-US" dirty="0"/>
              <a:t>Configure Basic Settings (Cont.)</a:t>
            </a:r>
          </a:p>
        </p:txBody>
      </p:sp>
      <p:sp>
        <p:nvSpPr>
          <p:cNvPr id="7" name="TextBox 6">
            <a:extLst>
              <a:ext uri="{FF2B5EF4-FFF2-40B4-BE49-F238E27FC236}">
                <a16:creationId xmlns:a16="http://schemas.microsoft.com/office/drawing/2014/main" id="{2837D461-E9FB-4A8E-9A46-F05D13884EC8}"/>
              </a:ext>
            </a:extLst>
          </p:cNvPr>
          <p:cNvSpPr txBox="1"/>
          <p:nvPr/>
        </p:nvSpPr>
        <p:spPr>
          <a:xfrm>
            <a:off x="91439" y="895877"/>
            <a:ext cx="4357271" cy="378565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To configure a banner with several lines, the </a:t>
            </a:r>
            <a:r>
              <a:rPr lang="en-US" sz="1600" b="1" dirty="0">
                <a:latin typeface="Arial" panose="020B0604020202020204" pitchFamily="34" charset="0"/>
                <a:cs typeface="Arial" panose="020B0604020202020204" pitchFamily="34" charset="0"/>
              </a:rPr>
              <a:t>banner motd</a:t>
            </a:r>
            <a:r>
              <a:rPr lang="en-US" sz="1600" dirty="0">
                <a:latin typeface="Arial" panose="020B0604020202020204" pitchFamily="34" charset="0"/>
                <a:cs typeface="Arial" panose="020B0604020202020204" pitchFamily="34" charset="0"/>
              </a:rPr>
              <a:t> must be entered multiple times.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privileged EXEC password is automatically encrypted using MD5. However, stronger encryption using AES should be enabled. To do so, a master passphrase must be configured, and AES encryption must be enabled.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change the master passphrase, use the </a:t>
            </a:r>
            <a:r>
              <a:rPr lang="en-US" sz="1600" b="1" dirty="0">
                <a:latin typeface="Arial" panose="020B0604020202020204" pitchFamily="34" charset="0"/>
                <a:cs typeface="Arial" panose="020B0604020202020204" pitchFamily="34" charset="0"/>
              </a:rPr>
              <a:t>key config-key password-encryption</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password </a:t>
            </a:r>
            <a:r>
              <a:rPr lang="en-US" sz="1600" dirty="0">
                <a:latin typeface="Arial" panose="020B0604020202020204" pitchFamily="34" charset="0"/>
                <a:cs typeface="Arial" panose="020B0604020202020204" pitchFamily="34" charset="0"/>
              </a:rPr>
              <a:t>command. To determine if password encryption is enabled, use the </a:t>
            </a:r>
            <a:r>
              <a:rPr lang="en-US" sz="1600" b="1" dirty="0">
                <a:latin typeface="Arial" panose="020B0604020202020204" pitchFamily="34" charset="0"/>
                <a:cs typeface="Arial" panose="020B0604020202020204" pitchFamily="34" charset="0"/>
              </a:rPr>
              <a:t>show password encryption</a:t>
            </a:r>
            <a:r>
              <a:rPr lang="en-US" sz="1600" dirty="0">
                <a:latin typeface="Arial" panose="020B0604020202020204" pitchFamily="34" charset="0"/>
                <a:cs typeface="Arial" panose="020B0604020202020204" pitchFamily="34" charset="0"/>
              </a:rPr>
              <a:t> command.</a:t>
            </a:r>
          </a:p>
        </p:txBody>
      </p:sp>
      <p:pic>
        <p:nvPicPr>
          <p:cNvPr id="5" name="Picture 4">
            <a:extLst>
              <a:ext uri="{FF2B5EF4-FFF2-40B4-BE49-F238E27FC236}">
                <a16:creationId xmlns:a16="http://schemas.microsoft.com/office/drawing/2014/main" id="{C8B18277-BD97-40CA-916A-4C52EF1C19F7}"/>
              </a:ext>
            </a:extLst>
          </p:cNvPr>
          <p:cNvPicPr>
            <a:picLocks noChangeAspect="1"/>
          </p:cNvPicPr>
          <p:nvPr/>
        </p:nvPicPr>
        <p:blipFill>
          <a:blip r:embed="rId3"/>
          <a:stretch>
            <a:fillRect/>
          </a:stretch>
        </p:blipFill>
        <p:spPr>
          <a:xfrm>
            <a:off x="4401283" y="1222235"/>
            <a:ext cx="4514117" cy="269903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22</a:t>
            </a:fld>
            <a:endParaRPr lang="en-US" dirty="0"/>
          </a:p>
        </p:txBody>
      </p:sp>
    </p:spTree>
    <p:extLst>
      <p:ext uri="{BB962C8B-B14F-4D97-AF65-F5344CB8AC3E}">
        <p14:creationId xmlns:p14="http://schemas.microsoft.com/office/powerpoint/2010/main" val="386145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a:t>
            </a:r>
          </a:p>
        </p:txBody>
      </p:sp>
      <p:sp>
        <p:nvSpPr>
          <p:cNvPr id="8" name="TextBox 7">
            <a:extLst>
              <a:ext uri="{FF2B5EF4-FFF2-40B4-BE49-F238E27FC236}">
                <a16:creationId xmlns:a16="http://schemas.microsoft.com/office/drawing/2014/main" id="{FFE6C467-1012-4668-A66F-B4B6F307BD83}"/>
              </a:ext>
            </a:extLst>
          </p:cNvPr>
          <p:cNvSpPr txBox="1"/>
          <p:nvPr/>
        </p:nvSpPr>
        <p:spPr>
          <a:xfrm>
            <a:off x="165537" y="731520"/>
            <a:ext cx="8749863" cy="2062103"/>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ASA-5506-X has eight Gigabit Ethernet interfaces that can be configured to carry traffic from different networks. The G1/1 interface is used by convention as the outside interface and is set to receive its IP address over DHCP by default.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remaining interfaces, G1/2-G1/8, can be assigned to inside networks or DMZs. In addition, a Gigabit Ethernet port is dedicated to in-band management. It is designated as Management1/1. There are also RJ45 and USB console connections for out-of-band management.</a:t>
            </a:r>
          </a:p>
        </p:txBody>
      </p:sp>
      <p:pic>
        <p:nvPicPr>
          <p:cNvPr id="5" name="Picture 4">
            <a:extLst>
              <a:ext uri="{FF2B5EF4-FFF2-40B4-BE49-F238E27FC236}">
                <a16:creationId xmlns:a16="http://schemas.microsoft.com/office/drawing/2014/main" id="{8F5A5029-907C-423C-935F-5D2FF0BBEF08}"/>
              </a:ext>
            </a:extLst>
          </p:cNvPr>
          <p:cNvPicPr>
            <a:picLocks noChangeAspect="1"/>
          </p:cNvPicPr>
          <p:nvPr/>
        </p:nvPicPr>
        <p:blipFill>
          <a:blip r:embed="rId3"/>
          <a:stretch>
            <a:fillRect/>
          </a:stretch>
        </p:blipFill>
        <p:spPr>
          <a:xfrm>
            <a:off x="1198741" y="2896448"/>
            <a:ext cx="6229475" cy="173270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23</a:t>
            </a:fld>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7" name="TextBox 6">
            <a:extLst>
              <a:ext uri="{FF2B5EF4-FFF2-40B4-BE49-F238E27FC236}">
                <a16:creationId xmlns:a16="http://schemas.microsoft.com/office/drawing/2014/main" id="{4B6AAEE3-5575-4565-8096-BDA5ADD474ED}"/>
              </a:ext>
            </a:extLst>
          </p:cNvPr>
          <p:cNvSpPr txBox="1"/>
          <p:nvPr/>
        </p:nvSpPr>
        <p:spPr>
          <a:xfrm>
            <a:off x="91440" y="745102"/>
            <a:ext cx="9144000" cy="1692771"/>
          </a:xfrm>
          <a:prstGeom prst="rect">
            <a:avLst/>
          </a:prstGeom>
          <a:noFill/>
        </p:spPr>
        <p:txBody>
          <a:bodyPr wrap="square">
            <a:spAutoFit/>
          </a:bodyPr>
          <a:lstStyle/>
          <a:p>
            <a:r>
              <a:rPr lang="en-US" sz="1300" dirty="0">
                <a:effectLst/>
                <a:latin typeface="Arial" panose="020B0604020202020204" pitchFamily="34" charset="0"/>
                <a:cs typeface="Arial" panose="020B0604020202020204" pitchFamily="34" charset="0"/>
              </a:rPr>
              <a:t>The IP address of an interface can be configured using one of the following options:</a:t>
            </a:r>
          </a:p>
          <a:p>
            <a:endParaRPr lang="en-US" sz="13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Manually</a:t>
            </a:r>
            <a:r>
              <a:rPr lang="en-US" sz="1300" dirty="0">
                <a:effectLst/>
                <a:latin typeface="Arial" panose="020B0604020202020204" pitchFamily="34" charset="0"/>
                <a:cs typeface="Arial" panose="020B0604020202020204" pitchFamily="34" charset="0"/>
              </a:rPr>
              <a:t> - Commonly used to assign an IP address and mask to the interface.</a:t>
            </a: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DHCP</a:t>
            </a:r>
            <a:r>
              <a:rPr lang="en-US" sz="1300" dirty="0">
                <a:effectLst/>
                <a:latin typeface="Arial" panose="020B0604020202020204" pitchFamily="34" charset="0"/>
                <a:cs typeface="Arial" panose="020B0604020202020204" pitchFamily="34" charset="0"/>
              </a:rPr>
              <a:t> - Used when an interface is connecting to an upstream device providing DHCP services.</a:t>
            </a:r>
          </a:p>
          <a:p>
            <a:pPr marL="285750" indent="-285750">
              <a:buFont typeface="Arial" panose="020B0604020202020204" pitchFamily="34" charset="0"/>
              <a:buChar char="•"/>
            </a:pPr>
            <a:r>
              <a:rPr lang="en-US" sz="1300" b="1" dirty="0">
                <a:effectLst/>
                <a:latin typeface="Arial" panose="020B0604020202020204" pitchFamily="34" charset="0"/>
                <a:cs typeface="Arial" panose="020B0604020202020204" pitchFamily="34" charset="0"/>
              </a:rPr>
              <a:t>PPPoE</a:t>
            </a:r>
            <a:r>
              <a:rPr lang="en-US" sz="1300" dirty="0">
                <a:effectLst/>
                <a:latin typeface="Arial" panose="020B0604020202020204" pitchFamily="34" charset="0"/>
                <a:cs typeface="Arial" panose="020B0604020202020204" pitchFamily="34" charset="0"/>
              </a:rPr>
              <a:t> - Used when an interface is connecting to an upstream DSL device providing point-to-point connectivity over Ethernet services</a:t>
            </a:r>
          </a:p>
          <a:p>
            <a:endParaRPr lang="en-US" sz="1300" dirty="0">
              <a:effectLst/>
              <a:latin typeface="Arial" panose="020B0604020202020204" pitchFamily="34" charset="0"/>
              <a:cs typeface="Arial" panose="020B0604020202020204" pitchFamily="34" charset="0"/>
            </a:endParaRPr>
          </a:p>
          <a:p>
            <a:r>
              <a:rPr lang="en-US" sz="1300" dirty="0">
                <a:effectLst/>
                <a:latin typeface="Arial" panose="020B0604020202020204" pitchFamily="34" charset="0"/>
                <a:cs typeface="Arial" panose="020B0604020202020204" pitchFamily="34" charset="0"/>
              </a:rPr>
              <a:t>The table lists the commands to configure an IP address on an interface.</a:t>
            </a:r>
          </a:p>
        </p:txBody>
      </p:sp>
      <p:graphicFrame>
        <p:nvGraphicFramePr>
          <p:cNvPr id="17" name="Table 16"/>
          <p:cNvGraphicFramePr>
            <a:graphicFrameLocks noGrp="1"/>
          </p:cNvGraphicFramePr>
          <p:nvPr>
            <p:extLst>
              <p:ext uri="{D42A27DB-BD31-4B8C-83A1-F6EECF244321}">
                <p14:modId xmlns:p14="http://schemas.microsoft.com/office/powerpoint/2010/main" val="4243443004"/>
              </p:ext>
            </p:extLst>
          </p:nvPr>
        </p:nvGraphicFramePr>
        <p:xfrm>
          <a:off x="91440" y="2700633"/>
          <a:ext cx="8961120" cy="2103120"/>
        </p:xfrm>
        <a:graphic>
          <a:graphicData uri="http://schemas.openxmlformats.org/drawingml/2006/table">
            <a:tbl>
              <a:tblPr/>
              <a:tblGrid>
                <a:gridCol w="1122505">
                  <a:extLst>
                    <a:ext uri="{9D8B030D-6E8A-4147-A177-3AD203B41FA5}">
                      <a16:colId xmlns:a16="http://schemas.microsoft.com/office/drawing/2014/main" val="20000"/>
                    </a:ext>
                  </a:extLst>
                </a:gridCol>
                <a:gridCol w="2490952">
                  <a:extLst>
                    <a:ext uri="{9D8B030D-6E8A-4147-A177-3AD203B41FA5}">
                      <a16:colId xmlns:a16="http://schemas.microsoft.com/office/drawing/2014/main" val="20001"/>
                    </a:ext>
                  </a:extLst>
                </a:gridCol>
                <a:gridCol w="5347663">
                  <a:extLst>
                    <a:ext uri="{9D8B030D-6E8A-4147-A177-3AD203B41FA5}">
                      <a16:colId xmlns:a16="http://schemas.microsoft.com/office/drawing/2014/main" val="20002"/>
                    </a:ext>
                  </a:extLst>
                </a:gridCol>
              </a:tblGrid>
              <a:tr h="0">
                <a:tc>
                  <a:txBody>
                    <a:bodyPr/>
                    <a:lstStyle/>
                    <a:p>
                      <a:r>
                        <a:rPr lang="en-US" sz="1200" dirty="0">
                          <a:solidFill>
                            <a:srgbClr val="FFFFFF"/>
                          </a:solidFill>
                        </a:rPr>
                        <a:t>To Configure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rPr>
                        <a:t>Manually</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a:t>
                      </a:r>
                      <a:r>
                        <a:rPr lang="en-US" sz="1200" i="1" dirty="0">
                          <a:solidFill>
                            <a:srgbClr val="58585B"/>
                          </a:solidFill>
                          <a:latin typeface="Courier New" panose="02070309020205020404" pitchFamily="49" charset="0"/>
                          <a:cs typeface="Courier New" panose="02070309020205020404" pitchFamily="49" charset="0"/>
                        </a:rPr>
                        <a:t>ip-address netmask</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Assigns an IP address to the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rPr>
                        <a:t>Using DHCP</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dhcp</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interface will request an IP address configuration from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dhcp setroute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Used to have the interface request and install a default route to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rPr>
                        <a:t>Using PPP0E</a:t>
                      </a:r>
                      <a:endParaRPr lang="en-US" sz="1200" b="1"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pppoe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Interface configuration mode command that requests an IP address from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b="1" dirty="0">
                          <a:solidFill>
                            <a:srgbClr val="58585B"/>
                          </a:solidFill>
                          <a:latin typeface="Courier New" panose="02070309020205020404" pitchFamily="49" charset="0"/>
                          <a:cs typeface="Courier New" panose="02070309020205020404" pitchFamily="49" charset="0"/>
                        </a:rPr>
                        <a:t>ip address pppoe setroute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Same command but it also requests and installs a default route to the upstream device.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24</a:t>
            </a:fld>
            <a:endParaRPr lang="en-US" dirty="0"/>
          </a:p>
        </p:txBody>
      </p:sp>
    </p:spTree>
    <p:extLst>
      <p:ext uri="{BB962C8B-B14F-4D97-AF65-F5344CB8AC3E}">
        <p14:creationId xmlns:p14="http://schemas.microsoft.com/office/powerpoint/2010/main" val="12604853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8" name="TextBox 7">
            <a:extLst>
              <a:ext uri="{FF2B5EF4-FFF2-40B4-BE49-F238E27FC236}">
                <a16:creationId xmlns:a16="http://schemas.microsoft.com/office/drawing/2014/main" id="{27A3C843-5553-4F7A-8AAA-534EE57A1A4B}"/>
              </a:ext>
            </a:extLst>
          </p:cNvPr>
          <p:cNvSpPr txBox="1"/>
          <p:nvPr/>
        </p:nvSpPr>
        <p:spPr>
          <a:xfrm>
            <a:off x="91440" y="879472"/>
            <a:ext cx="8961120" cy="1569660"/>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Each interface must have a security level from 0 (lowest) to 100 (highest).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commands below are used to configure basic interface parameters.</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Verify the interface addressing and status with the </a:t>
            </a:r>
            <a:r>
              <a:rPr lang="en-US" sz="1600" b="1" dirty="0">
                <a:latin typeface="Arial" panose="020B0604020202020204" pitchFamily="34" charset="0"/>
                <a:cs typeface="Arial" panose="020B0604020202020204" pitchFamily="34" charset="0"/>
              </a:rPr>
              <a:t>show interface ip brief</a:t>
            </a:r>
            <a:r>
              <a:rPr lang="en-US" sz="1600" dirty="0">
                <a:latin typeface="Arial" panose="020B0604020202020204" pitchFamily="34" charset="0"/>
                <a:cs typeface="Arial" panose="020B0604020202020204" pitchFamily="34" charset="0"/>
              </a:rPr>
              <a:t> command as shown below. Note that the </a:t>
            </a:r>
            <a:r>
              <a:rPr lang="en-US" sz="1600" b="1" dirty="0">
                <a:latin typeface="Arial" panose="020B0604020202020204" pitchFamily="34" charset="0"/>
                <a:cs typeface="Arial" panose="020B0604020202020204" pitchFamily="34" charset="0"/>
              </a:rPr>
              <a:t>show</a:t>
            </a:r>
            <a:r>
              <a:rPr lang="en-US" sz="1600" dirty="0">
                <a:latin typeface="Arial" panose="020B0604020202020204" pitchFamily="34" charset="0"/>
                <a:cs typeface="Arial" panose="020B0604020202020204" pitchFamily="34" charset="0"/>
              </a:rPr>
              <a:t> command does not need to be entered in User EXEC mode.</a:t>
            </a:r>
          </a:p>
        </p:txBody>
      </p:sp>
      <p:graphicFrame>
        <p:nvGraphicFramePr>
          <p:cNvPr id="33" name="Table 32"/>
          <p:cNvGraphicFramePr>
            <a:graphicFrameLocks noGrp="1"/>
          </p:cNvGraphicFramePr>
          <p:nvPr>
            <p:extLst>
              <p:ext uri="{D42A27DB-BD31-4B8C-83A1-F6EECF244321}">
                <p14:modId xmlns:p14="http://schemas.microsoft.com/office/powerpoint/2010/main" val="3165102448"/>
              </p:ext>
            </p:extLst>
          </p:nvPr>
        </p:nvGraphicFramePr>
        <p:xfrm>
          <a:off x="182880" y="2830830"/>
          <a:ext cx="8961120" cy="1767840"/>
        </p:xfrm>
        <a:graphic>
          <a:graphicData uri="http://schemas.openxmlformats.org/drawingml/2006/table">
            <a:tbl>
              <a:tblPr/>
              <a:tblGrid>
                <a:gridCol w="2205596">
                  <a:extLst>
                    <a:ext uri="{9D8B030D-6E8A-4147-A177-3AD203B41FA5}">
                      <a16:colId xmlns:a16="http://schemas.microsoft.com/office/drawing/2014/main" val="20000"/>
                    </a:ext>
                  </a:extLst>
                </a:gridCol>
                <a:gridCol w="6755524">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nameif</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lgn="l">
                        <a:buFont typeface="Arial" panose="020B0604020202020204" pitchFamily="34" charset="0"/>
                        <a:buChar char="•"/>
                      </a:pPr>
                      <a:r>
                        <a:rPr lang="en-US" sz="1200" dirty="0">
                          <a:solidFill>
                            <a:srgbClr val="58585B"/>
                          </a:solidFill>
                        </a:rPr>
                        <a:t>Names the interface using a text string of up to 48 characters.</a:t>
                      </a:r>
                    </a:p>
                    <a:p>
                      <a:pPr marL="171450" indent="-171450" algn="l">
                        <a:buFont typeface="Arial" panose="020B0604020202020204" pitchFamily="34" charset="0"/>
                        <a:buChar char="•"/>
                      </a:pPr>
                      <a:r>
                        <a:rPr lang="en-US" sz="1200" dirty="0">
                          <a:solidFill>
                            <a:srgbClr val="58585B"/>
                          </a:solidFill>
                        </a:rPr>
                        <a:t>The name is not case-sensitive. </a:t>
                      </a:r>
                    </a:p>
                    <a:p>
                      <a:pPr marL="171450" indent="-171450" algn="l">
                        <a:buFont typeface="Arial" panose="020B0604020202020204" pitchFamily="34" charset="0"/>
                        <a:buChar char="•"/>
                      </a:pPr>
                      <a:r>
                        <a:rPr lang="en-US" sz="1200" dirty="0">
                          <a:solidFill>
                            <a:srgbClr val="58585B"/>
                          </a:solidFill>
                        </a:rPr>
                        <a:t>You can change the name by re-entering this command with a new value.</a:t>
                      </a:r>
                      <a:endParaRPr lang="en-US" sz="1200" dirty="0"/>
                    </a:p>
                    <a:p>
                      <a:pPr marL="171450" indent="-171450" algn="l">
                        <a:buFont typeface="Arial" panose="020B0604020202020204" pitchFamily="34" charset="0"/>
                        <a:buChar char="•"/>
                      </a:pPr>
                      <a:r>
                        <a:rPr lang="en-US" sz="1200" dirty="0">
                          <a:solidFill>
                            <a:srgbClr val="58585B"/>
                          </a:solidFill>
                        </a:rPr>
                        <a:t>Do not enter the </a:t>
                      </a:r>
                      <a:r>
                        <a:rPr lang="en-US" sz="1200" b="1" dirty="0">
                          <a:solidFill>
                            <a:srgbClr val="58585B"/>
                          </a:solidFill>
                        </a:rPr>
                        <a:t>no </a:t>
                      </a:r>
                      <a:r>
                        <a:rPr lang="en-US" sz="1200" dirty="0">
                          <a:solidFill>
                            <a:srgbClr val="58585B"/>
                          </a:solidFill>
                        </a:rPr>
                        <a:t>form, because that command causes all commands that refer to that name to be deleted.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security-level</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value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Sets the security level, where number is an integer between 0 (lowest) and 100 (highest).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no shutdown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Activate the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25</a:t>
            </a:fld>
            <a:endParaRPr lang="en-US" dirty="0"/>
          </a:p>
        </p:txBody>
      </p:sp>
    </p:spTree>
    <p:extLst>
      <p:ext uri="{BB962C8B-B14F-4D97-AF65-F5344CB8AC3E}">
        <p14:creationId xmlns:p14="http://schemas.microsoft.com/office/powerpoint/2010/main" val="2182719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Interfaces (Cont.)</a:t>
            </a:r>
          </a:p>
        </p:txBody>
      </p:sp>
      <p:sp>
        <p:nvSpPr>
          <p:cNvPr id="8" name="TextBox 7">
            <a:extLst>
              <a:ext uri="{FF2B5EF4-FFF2-40B4-BE49-F238E27FC236}">
                <a16:creationId xmlns:a16="http://schemas.microsoft.com/office/drawing/2014/main" id="{27A3C843-5553-4F7A-8AAA-534EE57A1A4B}"/>
              </a:ext>
            </a:extLst>
          </p:cNvPr>
          <p:cNvSpPr txBox="1"/>
          <p:nvPr/>
        </p:nvSpPr>
        <p:spPr>
          <a:xfrm>
            <a:off x="91440" y="879472"/>
            <a:ext cx="8961120"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Interface configuration example</a:t>
            </a:r>
          </a:p>
        </p:txBody>
      </p:sp>
      <p:pic>
        <p:nvPicPr>
          <p:cNvPr id="5" name="Picture 4">
            <a:extLst>
              <a:ext uri="{FF2B5EF4-FFF2-40B4-BE49-F238E27FC236}">
                <a16:creationId xmlns:a16="http://schemas.microsoft.com/office/drawing/2014/main" id="{027CE88C-E116-4BD7-AA04-26B5E656A01E}"/>
              </a:ext>
            </a:extLst>
          </p:cNvPr>
          <p:cNvPicPr>
            <a:picLocks noChangeAspect="1"/>
          </p:cNvPicPr>
          <p:nvPr/>
        </p:nvPicPr>
        <p:blipFill>
          <a:blip r:embed="rId3"/>
          <a:stretch>
            <a:fillRect/>
          </a:stretch>
        </p:blipFill>
        <p:spPr>
          <a:xfrm>
            <a:off x="192389" y="1935652"/>
            <a:ext cx="4273427" cy="1691126"/>
          </a:xfrm>
          <a:prstGeom prst="rect">
            <a:avLst/>
          </a:prstGeom>
        </p:spPr>
      </p:pic>
      <p:pic>
        <p:nvPicPr>
          <p:cNvPr id="7" name="Picture 6">
            <a:extLst>
              <a:ext uri="{FF2B5EF4-FFF2-40B4-BE49-F238E27FC236}">
                <a16:creationId xmlns:a16="http://schemas.microsoft.com/office/drawing/2014/main" id="{FD5A22F8-9E47-4500-8A77-E8B72E6B59AE}"/>
              </a:ext>
            </a:extLst>
          </p:cNvPr>
          <p:cNvPicPr>
            <a:picLocks noChangeAspect="1"/>
          </p:cNvPicPr>
          <p:nvPr/>
        </p:nvPicPr>
        <p:blipFill>
          <a:blip r:embed="rId4"/>
          <a:stretch>
            <a:fillRect/>
          </a:stretch>
        </p:blipFill>
        <p:spPr>
          <a:xfrm>
            <a:off x="4581509" y="1218026"/>
            <a:ext cx="4355358" cy="316611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26</a:t>
            </a:fld>
            <a:endParaRPr lang="en-US" dirty="0"/>
          </a:p>
        </p:txBody>
      </p:sp>
    </p:spTree>
    <p:extLst>
      <p:ext uri="{BB962C8B-B14F-4D97-AF65-F5344CB8AC3E}">
        <p14:creationId xmlns:p14="http://schemas.microsoft.com/office/powerpoint/2010/main" val="19953874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465419"/>
          </a:xfrm>
          <a:prstGeom prst="rect">
            <a:avLst/>
          </a:prstGeom>
          <a:noFill/>
          <a:ln/>
        </p:spPr>
        <p:txBody>
          <a:bodyPr wrap="square" rtlCol="0"/>
          <a:lstStyle/>
          <a:p>
            <a:pPr marL="0" indent="0">
              <a:buNone/>
            </a:pPr>
            <a:r>
              <a:rPr lang="en-US" dirty="0"/>
              <a:t>Configure a Default Static Route</a:t>
            </a:r>
          </a:p>
        </p:txBody>
      </p:sp>
      <p:sp>
        <p:nvSpPr>
          <p:cNvPr id="5" name="Object4"/>
          <p:cNvSpPr/>
          <p:nvPr/>
        </p:nvSpPr>
        <p:spPr>
          <a:xfrm>
            <a:off x="0" y="914401"/>
            <a:ext cx="8899634" cy="760288"/>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route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interface-name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0.0.0.0 0.0.0.0</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next-hop-ip-address</a:t>
            </a:r>
            <a:r>
              <a:rPr lang="en-US" sz="1600" dirty="0">
                <a:latin typeface="Arial" panose="020B0604020202020204" pitchFamily="34" charset="0"/>
                <a:cs typeface="Arial" panose="020B0604020202020204" pitchFamily="34" charset="0"/>
              </a:rPr>
              <a:t> command to configure a default route. </a:t>
            </a:r>
          </a:p>
        </p:txBody>
      </p:sp>
      <p:pic>
        <p:nvPicPr>
          <p:cNvPr id="7" name="Picture 6">
            <a:extLst>
              <a:ext uri="{FF2B5EF4-FFF2-40B4-BE49-F238E27FC236}">
                <a16:creationId xmlns:a16="http://schemas.microsoft.com/office/drawing/2014/main" id="{353FEDDD-70E1-49F9-B79F-AC823FF602E2}"/>
              </a:ext>
            </a:extLst>
          </p:cNvPr>
          <p:cNvPicPr>
            <a:picLocks noChangeAspect="1"/>
          </p:cNvPicPr>
          <p:nvPr/>
        </p:nvPicPr>
        <p:blipFill>
          <a:blip r:embed="rId3"/>
          <a:stretch>
            <a:fillRect/>
          </a:stretch>
        </p:blipFill>
        <p:spPr>
          <a:xfrm>
            <a:off x="1567727" y="1517510"/>
            <a:ext cx="5905804" cy="271158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27</a:t>
            </a:fld>
            <a:endParaRPr 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381782"/>
          </a:xfrm>
          <a:prstGeom prst="rect">
            <a:avLst/>
          </a:prstGeom>
          <a:noFill/>
          <a:ln/>
        </p:spPr>
        <p:txBody>
          <a:bodyPr wrap="square" rtlCol="0"/>
          <a:lstStyle/>
          <a:p>
            <a:pPr marL="0" indent="0">
              <a:buNone/>
            </a:pPr>
            <a:r>
              <a:rPr lang="en-US" dirty="0"/>
              <a:t>Configure Remote Access Services</a:t>
            </a:r>
          </a:p>
        </p:txBody>
      </p:sp>
      <p:graphicFrame>
        <p:nvGraphicFramePr>
          <p:cNvPr id="21" name="Table 20"/>
          <p:cNvGraphicFramePr>
            <a:graphicFrameLocks noGrp="1"/>
          </p:cNvGraphicFramePr>
          <p:nvPr>
            <p:extLst>
              <p:ext uri="{D42A27DB-BD31-4B8C-83A1-F6EECF244321}">
                <p14:modId xmlns:p14="http://schemas.microsoft.com/office/powerpoint/2010/main" val="325977742"/>
              </p:ext>
            </p:extLst>
          </p:nvPr>
        </p:nvGraphicFramePr>
        <p:xfrm>
          <a:off x="728438" y="1232687"/>
          <a:ext cx="7377872" cy="1859280"/>
        </p:xfrm>
        <a:graphic>
          <a:graphicData uri="http://schemas.openxmlformats.org/drawingml/2006/table">
            <a:tbl>
              <a:tblPr/>
              <a:tblGrid>
                <a:gridCol w="2817925">
                  <a:extLst>
                    <a:ext uri="{9D8B030D-6E8A-4147-A177-3AD203B41FA5}">
                      <a16:colId xmlns:a16="http://schemas.microsoft.com/office/drawing/2014/main" val="20000"/>
                    </a:ext>
                  </a:extLst>
                </a:gridCol>
                <a:gridCol w="4559947">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00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passwd </a:t>
                      </a:r>
                      <a:r>
                        <a:rPr lang="en-US" sz="1000" b="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 password</a:t>
                      </a:r>
                      <a:r>
                        <a:rPr lang="en-US" sz="1000" b="0" dirty="0">
                          <a:solidFill>
                            <a:srgbClr val="58585B"/>
                          </a:solidFill>
                          <a:latin typeface="Courier New" panose="02070309020205020404" pitchFamily="49" charset="0"/>
                          <a:cs typeface="Courier New" panose="02070309020205020404" pitchFamily="49" charset="0"/>
                        </a:rPr>
                        <a:t>}</a:t>
                      </a:r>
                      <a:r>
                        <a:rPr lang="en-US" sz="1000" b="1" dirty="0">
                          <a:solidFill>
                            <a:srgbClr val="58585B"/>
                          </a:solidFill>
                          <a:latin typeface="Courier New" panose="02070309020205020404" pitchFamily="49" charset="0"/>
                          <a:cs typeface="Courier New" panose="02070309020205020404" pitchFamily="49" charset="0"/>
                        </a:rPr>
                        <a:t> </a:t>
                      </a:r>
                      <a:r>
                        <a:rPr lang="en-US" sz="1000" i="1" dirty="0">
                          <a:solidFill>
                            <a:srgbClr val="58585B"/>
                          </a:solidFill>
                          <a:latin typeface="Courier New" panose="02070309020205020404" pitchFamily="49" charset="0"/>
                          <a:cs typeface="Courier New" panose="02070309020205020404" pitchFamily="49" charset="0"/>
                        </a:rPr>
                        <a:t>password</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rPr>
                        <a:t>Sets the login password up to 80 characters in length for Telnet.</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telnet</a:t>
                      </a:r>
                      <a:r>
                        <a:rPr lang="en-US" sz="1000" dirty="0">
                          <a:solidFill>
                            <a:srgbClr val="58585B"/>
                          </a:solidFill>
                          <a:latin typeface="Courier New" panose="02070309020205020404" pitchFamily="49" charset="0"/>
                          <a:cs typeface="Courier New" panose="02070309020205020404" pitchFamily="49" charset="0"/>
                        </a:rPr>
                        <a:t> { </a:t>
                      </a:r>
                      <a:r>
                        <a:rPr lang="en-US" sz="1000" i="1" dirty="0">
                          <a:solidFill>
                            <a:srgbClr val="58585B"/>
                          </a:solidFill>
                          <a:latin typeface="Courier New" panose="02070309020205020404" pitchFamily="49" charset="0"/>
                          <a:cs typeface="Courier New" panose="02070309020205020404" pitchFamily="49" charset="0"/>
                        </a:rPr>
                        <a:t>ipv4_address mask</a:t>
                      </a:r>
                      <a:r>
                        <a:rPr lang="en-US" sz="1000" dirty="0">
                          <a:solidFill>
                            <a:srgbClr val="58585B"/>
                          </a:solidFill>
                          <a:latin typeface="Courier New" panose="02070309020205020404" pitchFamily="49" charset="0"/>
                          <a:cs typeface="Courier New" panose="02070309020205020404" pitchFamily="49" charset="0"/>
                        </a:rPr>
                        <a:t> | </a:t>
                      </a:r>
                      <a:r>
                        <a:rPr lang="en-US" sz="1000" i="1" dirty="0">
                          <a:solidFill>
                            <a:srgbClr val="58585B"/>
                          </a:solidFill>
                          <a:latin typeface="Courier New" panose="02070309020205020404" pitchFamily="49" charset="0"/>
                          <a:cs typeface="Courier New" panose="02070309020205020404" pitchFamily="49" charset="0"/>
                        </a:rPr>
                        <a:t>ipv6_address/prefix </a:t>
                      </a:r>
                      <a:r>
                        <a:rPr lang="en-US" sz="1000" dirty="0">
                          <a:solidFill>
                            <a:srgbClr val="58585B"/>
                          </a:solidFill>
                          <a:latin typeface="Courier New" panose="02070309020205020404" pitchFamily="49" charset="0"/>
                          <a:cs typeface="Courier New" panose="02070309020205020404" pitchFamily="49" charset="0"/>
                        </a:rPr>
                        <a:t>} </a:t>
                      </a:r>
                      <a:r>
                        <a:rPr lang="en-US" sz="1000" i="1" dirty="0">
                          <a:solidFill>
                            <a:srgbClr val="58585B"/>
                          </a:solidFill>
                          <a:latin typeface="Courier New" panose="02070309020205020404" pitchFamily="49" charset="0"/>
                          <a:cs typeface="Courier New" panose="02070309020205020404" pitchFamily="49" charset="0"/>
                        </a:rPr>
                        <a:t>if_name</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rPr>
                        <a:t>Identifies which inside host or network can Telnet to the ASA interface.</a:t>
                      </a:r>
                      <a:endParaRPr lang="en-US" sz="1000" dirty="0"/>
                    </a:p>
                    <a:p>
                      <a:pPr marL="171450" indent="-171450">
                        <a:buFont typeface="Arial" panose="020B0604020202020204" pitchFamily="34" charset="0"/>
                        <a:buChar char="•"/>
                      </a:pPr>
                      <a:r>
                        <a:rPr lang="en-US" sz="1000" dirty="0">
                          <a:solidFill>
                            <a:srgbClr val="58585B"/>
                          </a:solidFill>
                        </a:rPr>
                        <a:t>Use the clear configure telnet command to remove the Telnet connection</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telnet timeout </a:t>
                      </a:r>
                      <a:r>
                        <a:rPr lang="en-US" sz="1000" i="1" dirty="0">
                          <a:solidFill>
                            <a:srgbClr val="58585B"/>
                          </a:solidFill>
                          <a:latin typeface="Courier New" panose="02070309020205020404" pitchFamily="49" charset="0"/>
                          <a:cs typeface="Courier New" panose="02070309020205020404" pitchFamily="49" charset="0"/>
                        </a:rPr>
                        <a:t>minutes</a:t>
                      </a:r>
                      <a:endParaRPr lang="en-US" sz="10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rPr>
                        <a:t>By default, Telnet sessions left idle for five minutes are closed by the ASA.</a:t>
                      </a:r>
                      <a:endParaRPr lang="en-US" sz="1000" dirty="0"/>
                    </a:p>
                    <a:p>
                      <a:pPr marL="171450" indent="-171450">
                        <a:buFont typeface="Arial" panose="020B0604020202020204" pitchFamily="34" charset="0"/>
                        <a:buChar char="•"/>
                      </a:pPr>
                      <a:r>
                        <a:rPr lang="en-US" sz="1000" dirty="0">
                          <a:solidFill>
                            <a:srgbClr val="58585B"/>
                          </a:solidFill>
                        </a:rPr>
                        <a:t>The command alters the default exec timeout of five minutes.</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aaa authentication telnet console LOCAL</a:t>
                      </a:r>
                      <a:endParaRPr lang="en-US" sz="10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rPr>
                        <a:t>Configures Telnet to refer to the local database for authentication.</a:t>
                      </a:r>
                      <a:endParaRPr lang="en-US" sz="1000" dirty="0"/>
                    </a:p>
                    <a:p>
                      <a:pPr marL="171450" indent="-171450">
                        <a:buFont typeface="Arial" panose="020B0604020202020204" pitchFamily="34" charset="0"/>
                        <a:buChar char="•"/>
                      </a:pPr>
                      <a:r>
                        <a:rPr lang="en-US" sz="1000" dirty="0">
                          <a:solidFill>
                            <a:srgbClr val="58585B"/>
                          </a:solidFill>
                        </a:rPr>
                        <a:t>The LOCAL keyword is case sensitive and is a predefined server tag.</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000" b="1" dirty="0">
                          <a:solidFill>
                            <a:srgbClr val="58585B"/>
                          </a:solidFill>
                          <a:latin typeface="Courier New" panose="02070309020205020404" pitchFamily="49" charset="0"/>
                          <a:cs typeface="Courier New" panose="02070309020205020404" pitchFamily="49" charset="0"/>
                        </a:rPr>
                        <a:t>clear configure telnet</a:t>
                      </a:r>
                      <a:endParaRPr lang="en-US" sz="10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rPr>
                        <a:t>Removes the Telnet connection from the configuration.</a:t>
                      </a:r>
                      <a:endParaRPr lang="en-US" sz="10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8" name="TextBox 7">
            <a:extLst>
              <a:ext uri="{FF2B5EF4-FFF2-40B4-BE49-F238E27FC236}">
                <a16:creationId xmlns:a16="http://schemas.microsoft.com/office/drawing/2014/main" id="{72115707-4452-4DCC-BAEA-BEDC12B5184B}"/>
              </a:ext>
            </a:extLst>
          </p:cNvPr>
          <p:cNvSpPr txBox="1"/>
          <p:nvPr/>
        </p:nvSpPr>
        <p:spPr>
          <a:xfrm>
            <a:off x="0" y="656102"/>
            <a:ext cx="9144000" cy="738664"/>
          </a:xfrm>
          <a:prstGeom prst="rect">
            <a:avLst/>
          </a:prstGeom>
          <a:noFill/>
        </p:spPr>
        <p:txBody>
          <a:bodyPr wrap="square">
            <a:spAutoFit/>
          </a:bodyPr>
          <a:lstStyle/>
          <a:p>
            <a:r>
              <a:rPr lang="en-US" sz="1400" dirty="0">
                <a:effectLst/>
                <a:latin typeface="Arial" panose="020B0604020202020204" pitchFamily="34" charset="0"/>
                <a:cs typeface="Arial" panose="020B0604020202020204" pitchFamily="34" charset="0"/>
              </a:rPr>
              <a:t>Telnet or SSH is required to manage the ASA 5506-X remotely, using the CLI. To enable the Telnet service, use the commands listed in the table.</a:t>
            </a:r>
          </a:p>
          <a:p>
            <a:endParaRPr lang="en-US" sz="1400" dirty="0">
              <a:effectLst/>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B303058-F1B1-4734-A4FB-E24733F1AEAD}"/>
              </a:ext>
            </a:extLst>
          </p:cNvPr>
          <p:cNvPicPr>
            <a:picLocks noChangeAspect="1"/>
          </p:cNvPicPr>
          <p:nvPr/>
        </p:nvPicPr>
        <p:blipFill>
          <a:blip r:embed="rId3"/>
          <a:stretch>
            <a:fillRect/>
          </a:stretch>
        </p:blipFill>
        <p:spPr>
          <a:xfrm>
            <a:off x="1686918" y="3267182"/>
            <a:ext cx="5460911" cy="169572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Remote Access Services (Cont.)</a:t>
            </a:r>
          </a:p>
        </p:txBody>
      </p:sp>
      <p:graphicFrame>
        <p:nvGraphicFramePr>
          <p:cNvPr id="41" name="Table 40"/>
          <p:cNvGraphicFramePr>
            <a:graphicFrameLocks noGrp="1"/>
          </p:cNvGraphicFramePr>
          <p:nvPr>
            <p:extLst>
              <p:ext uri="{D42A27DB-BD31-4B8C-83A1-F6EECF244321}">
                <p14:modId xmlns:p14="http://schemas.microsoft.com/office/powerpoint/2010/main" val="2771212841"/>
              </p:ext>
            </p:extLst>
          </p:nvPr>
        </p:nvGraphicFramePr>
        <p:xfrm>
          <a:off x="91440" y="1422385"/>
          <a:ext cx="8961120" cy="3291840"/>
        </p:xfrm>
        <a:graphic>
          <a:graphicData uri="http://schemas.openxmlformats.org/drawingml/2006/table">
            <a:tbl>
              <a:tblPr/>
              <a:tblGrid>
                <a:gridCol w="3542512">
                  <a:extLst>
                    <a:ext uri="{9D8B030D-6E8A-4147-A177-3AD203B41FA5}">
                      <a16:colId xmlns:a16="http://schemas.microsoft.com/office/drawing/2014/main" val="20000"/>
                    </a:ext>
                  </a:extLst>
                </a:gridCol>
                <a:gridCol w="5418608">
                  <a:extLst>
                    <a:ext uri="{9D8B030D-6E8A-4147-A177-3AD203B41FA5}">
                      <a16:colId xmlns:a16="http://schemas.microsoft.com/office/drawing/2014/main" val="20001"/>
                    </a:ext>
                  </a:extLst>
                </a:gridCol>
              </a:tblGrid>
              <a:tr h="0">
                <a:tc>
                  <a:txBody>
                    <a:bodyPr/>
                    <a:lstStyle/>
                    <a:p>
                      <a:r>
                        <a:rPr lang="en-US" sz="1100" dirty="0">
                          <a:solidFill>
                            <a:srgbClr val="FFFFFF"/>
                          </a:solidFill>
                        </a:rPr>
                        <a:t>ASA Command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100" dirty="0">
                          <a:solidFill>
                            <a:srgbClr val="FFFFFF"/>
                          </a:solidFill>
                        </a:rPr>
                        <a:t>Description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username</a:t>
                      </a:r>
                      <a:r>
                        <a:rPr lang="en-US" sz="1100" dirty="0">
                          <a:solidFill>
                            <a:srgbClr val="58585B"/>
                          </a:solidFill>
                          <a:latin typeface="Courier New" panose="02070309020205020404" pitchFamily="49" charset="0"/>
                          <a:cs typeface="Courier New" panose="02070309020205020404" pitchFamily="49" charset="0"/>
                        </a:rPr>
                        <a:t> </a:t>
                      </a:r>
                      <a:r>
                        <a:rPr lang="en-US" sz="1100" i="1" dirty="0">
                          <a:solidFill>
                            <a:srgbClr val="58585B"/>
                          </a:solidFill>
                          <a:latin typeface="Courier New" panose="02070309020205020404" pitchFamily="49" charset="0"/>
                          <a:cs typeface="Courier New" panose="02070309020205020404" pitchFamily="49" charset="0"/>
                        </a:rPr>
                        <a:t>name</a:t>
                      </a:r>
                      <a:r>
                        <a:rPr lang="en-US" sz="1100" b="1" i="1" dirty="0">
                          <a:solidFill>
                            <a:srgbClr val="58585B"/>
                          </a:solidFill>
                          <a:latin typeface="Courier New" panose="02070309020205020404" pitchFamily="49" charset="0"/>
                          <a:cs typeface="Courier New" panose="02070309020205020404" pitchFamily="49" charset="0"/>
                        </a:rPr>
                        <a:t> </a:t>
                      </a:r>
                      <a:r>
                        <a:rPr lang="en-US" sz="1100" b="1" dirty="0">
                          <a:solidFill>
                            <a:srgbClr val="58585B"/>
                          </a:solidFill>
                          <a:latin typeface="Courier New" panose="02070309020205020404" pitchFamily="49" charset="0"/>
                          <a:cs typeface="Courier New" panose="02070309020205020404" pitchFamily="49" charset="0"/>
                        </a:rPr>
                        <a:t>password </a:t>
                      </a:r>
                      <a:r>
                        <a:rPr lang="en-US" sz="1100" i="1" dirty="0">
                          <a:solidFill>
                            <a:srgbClr val="58585B"/>
                          </a:solidFill>
                          <a:latin typeface="Courier New" panose="02070309020205020404" pitchFamily="49" charset="0"/>
                          <a:cs typeface="Courier New" panose="02070309020205020404" pitchFamily="49" charset="0"/>
                        </a:rPr>
                        <a:t>password</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Creates a local database entry.</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aaa authentication ssh console LOCAL</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100" dirty="0">
                          <a:solidFill>
                            <a:srgbClr val="58585B"/>
                          </a:solidFill>
                        </a:rPr>
                        <a:t>Configures SSH to refer to the local database for authentication.</a:t>
                      </a:r>
                      <a:endParaRPr lang="en-US" sz="1100" dirty="0"/>
                    </a:p>
                    <a:p>
                      <a:pPr marL="171450" indent="-171450">
                        <a:buFont typeface="Arial" panose="020B0604020202020204" pitchFamily="34" charset="0"/>
                        <a:buChar char="•"/>
                      </a:pPr>
                      <a:r>
                        <a:rPr lang="en-US" sz="1100" dirty="0">
                          <a:solidFill>
                            <a:srgbClr val="58585B"/>
                          </a:solidFill>
                        </a:rPr>
                        <a:t>The</a:t>
                      </a:r>
                      <a:r>
                        <a:rPr lang="en-US" sz="1100" b="1" dirty="0">
                          <a:solidFill>
                            <a:srgbClr val="58585B"/>
                          </a:solidFill>
                        </a:rPr>
                        <a:t> LOCAL</a:t>
                      </a:r>
                      <a:r>
                        <a:rPr lang="en-US" sz="1100" dirty="0">
                          <a:solidFill>
                            <a:srgbClr val="58585B"/>
                          </a:solidFill>
                        </a:rPr>
                        <a:t> keyword is case sensitive and is a predefined server tag.</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crypto key generate rsa modulus </a:t>
                      </a:r>
                      <a:r>
                        <a:rPr lang="en-US" sz="1100" i="1" dirty="0">
                          <a:solidFill>
                            <a:srgbClr val="58585B"/>
                          </a:solidFill>
                          <a:latin typeface="Courier New" panose="02070309020205020404" pitchFamily="49" charset="0"/>
                          <a:cs typeface="Courier New" panose="02070309020205020404" pitchFamily="49" charset="0"/>
                        </a:rPr>
                        <a:t>modulus_size</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100" dirty="0">
                          <a:solidFill>
                            <a:srgbClr val="58585B"/>
                          </a:solidFill>
                        </a:rPr>
                        <a:t>Generates the RSA key required for SSH encryption.</a:t>
                      </a:r>
                      <a:endParaRPr lang="en-US" sz="1100" dirty="0"/>
                    </a:p>
                    <a:p>
                      <a:pPr marL="171450" indent="-171450">
                        <a:buFont typeface="Arial" panose="020B0604020202020204" pitchFamily="34" charset="0"/>
                        <a:buChar char="•"/>
                      </a:pPr>
                      <a:r>
                        <a:rPr lang="en-US" sz="1100" dirty="0">
                          <a:solidFill>
                            <a:srgbClr val="58585B"/>
                          </a:solidFill>
                        </a:rPr>
                        <a:t>The </a:t>
                      </a:r>
                      <a:r>
                        <a:rPr lang="en-US" sz="1100" i="1" dirty="0">
                          <a:solidFill>
                            <a:srgbClr val="58585B"/>
                          </a:solidFill>
                        </a:rPr>
                        <a:t>modulus_size </a:t>
                      </a:r>
                      <a:r>
                        <a:rPr lang="en-US" sz="1100" dirty="0">
                          <a:solidFill>
                            <a:srgbClr val="58585B"/>
                          </a:solidFill>
                        </a:rPr>
                        <a:t>(in bits) can be 512, 768, 1024, or 2048.</a:t>
                      </a:r>
                      <a:endParaRPr lang="en-US" sz="1100" dirty="0"/>
                    </a:p>
                    <a:p>
                      <a:pPr marL="171450" indent="-171450">
                        <a:buFont typeface="Arial" panose="020B0604020202020204" pitchFamily="34" charset="0"/>
                        <a:buChar char="•"/>
                      </a:pPr>
                      <a:r>
                        <a:rPr lang="en-US" sz="1100" dirty="0">
                          <a:solidFill>
                            <a:srgbClr val="58585B"/>
                          </a:solidFill>
                        </a:rPr>
                        <a:t> A value of 2048 is recommended.</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a:t>
                      </a:r>
                      <a:r>
                        <a:rPr lang="en-US" sz="1100" dirty="0">
                          <a:solidFill>
                            <a:srgbClr val="58585B"/>
                          </a:solidFill>
                          <a:latin typeface="Courier New" panose="02070309020205020404" pitchFamily="49" charset="0"/>
                          <a:cs typeface="Courier New" panose="02070309020205020404" pitchFamily="49" charset="0"/>
                        </a:rPr>
                        <a:t> { </a:t>
                      </a:r>
                      <a:r>
                        <a:rPr lang="en-US" sz="1100" i="1" dirty="0">
                          <a:solidFill>
                            <a:srgbClr val="58585B"/>
                          </a:solidFill>
                          <a:latin typeface="Courier New" panose="02070309020205020404" pitchFamily="49" charset="0"/>
                          <a:cs typeface="Courier New" panose="02070309020205020404" pitchFamily="49" charset="0"/>
                        </a:rPr>
                        <a:t>ip_address mask </a:t>
                      </a:r>
                      <a:r>
                        <a:rPr lang="en-US" sz="1100" dirty="0">
                          <a:solidFill>
                            <a:srgbClr val="58585B"/>
                          </a:solidFill>
                          <a:latin typeface="Courier New" panose="02070309020205020404" pitchFamily="49" charset="0"/>
                          <a:cs typeface="Courier New" panose="02070309020205020404" pitchFamily="49" charset="0"/>
                        </a:rPr>
                        <a:t>| </a:t>
                      </a:r>
                      <a:r>
                        <a:rPr lang="en-US" sz="1100" i="1" dirty="0">
                          <a:solidFill>
                            <a:srgbClr val="58585B"/>
                          </a:solidFill>
                          <a:latin typeface="Courier New" panose="02070309020205020404" pitchFamily="49" charset="0"/>
                          <a:cs typeface="Courier New" panose="02070309020205020404" pitchFamily="49" charset="0"/>
                        </a:rPr>
                        <a:t>ipv6_address/prefix</a:t>
                      </a:r>
                      <a:r>
                        <a:rPr lang="en-US" sz="1100" b="0" i="1" dirty="0">
                          <a:solidFill>
                            <a:srgbClr val="58585B"/>
                          </a:solidFill>
                          <a:latin typeface="Courier New" panose="02070309020205020404" pitchFamily="49" charset="0"/>
                          <a:cs typeface="Courier New" panose="02070309020205020404" pitchFamily="49" charset="0"/>
                        </a:rPr>
                        <a:t> </a:t>
                      </a:r>
                      <a:r>
                        <a:rPr lang="en-US" sz="1100" b="0" dirty="0">
                          <a:solidFill>
                            <a:srgbClr val="58585B"/>
                          </a:solidFill>
                          <a:latin typeface="Courier New" panose="02070309020205020404" pitchFamily="49" charset="0"/>
                          <a:cs typeface="Courier New" panose="02070309020205020404" pitchFamily="49" charset="0"/>
                        </a:rPr>
                        <a:t>} </a:t>
                      </a:r>
                      <a:r>
                        <a:rPr lang="en-US" sz="1100" b="1" dirty="0">
                          <a:solidFill>
                            <a:srgbClr val="58585B"/>
                          </a:solidFill>
                          <a:latin typeface="Courier New" panose="02070309020205020404" pitchFamily="49" charset="0"/>
                          <a:cs typeface="Courier New" panose="02070309020205020404" pitchFamily="49" charset="0"/>
                        </a:rPr>
                        <a:t>if_name</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100" dirty="0">
                          <a:solidFill>
                            <a:srgbClr val="58585B"/>
                          </a:solidFill>
                        </a:rPr>
                        <a:t>Identifies which inside host or network can SSH to the ASA interface.</a:t>
                      </a:r>
                      <a:endParaRPr lang="en-US" sz="1100" dirty="0"/>
                    </a:p>
                    <a:p>
                      <a:pPr marL="171450" indent="-171450">
                        <a:buFont typeface="Arial" panose="020B0604020202020204" pitchFamily="34" charset="0"/>
                        <a:buChar char="•"/>
                      </a:pPr>
                      <a:r>
                        <a:rPr lang="en-US" sz="1100" dirty="0">
                          <a:solidFill>
                            <a:srgbClr val="58585B"/>
                          </a:solidFill>
                        </a:rPr>
                        <a:t>Multiple commands can be in the configuration.</a:t>
                      </a:r>
                      <a:endParaRPr lang="en-US" sz="1100" dirty="0"/>
                    </a:p>
                    <a:p>
                      <a:pPr marL="171450" indent="-171450">
                        <a:buFont typeface="Arial" panose="020B0604020202020204" pitchFamily="34" charset="0"/>
                        <a:buChar char="•"/>
                      </a:pPr>
                      <a:r>
                        <a:rPr lang="en-US" sz="1100" dirty="0">
                          <a:solidFill>
                            <a:srgbClr val="58585B"/>
                          </a:solidFill>
                        </a:rPr>
                        <a:t>If the </a:t>
                      </a:r>
                      <a:r>
                        <a:rPr lang="en-US" sz="1100" i="1" dirty="0">
                          <a:solidFill>
                            <a:srgbClr val="58585B"/>
                          </a:solidFill>
                        </a:rPr>
                        <a:t>if_name </a:t>
                      </a:r>
                      <a:r>
                        <a:rPr lang="en-US" sz="1100" dirty="0">
                          <a:solidFill>
                            <a:srgbClr val="58585B"/>
                          </a:solidFill>
                        </a:rPr>
                        <a:t>is not specified, SSH is enabled on all interfaces except the outside interface.</a:t>
                      </a:r>
                      <a:endParaRPr lang="en-US" sz="1100" dirty="0"/>
                    </a:p>
                    <a:p>
                      <a:pPr marL="171450" indent="-171450">
                        <a:buFont typeface="Arial" panose="020B0604020202020204" pitchFamily="34" charset="0"/>
                        <a:buChar char="•"/>
                      </a:pPr>
                      <a:r>
                        <a:rPr lang="en-US" sz="1100" dirty="0">
                          <a:solidFill>
                            <a:srgbClr val="58585B"/>
                          </a:solidFill>
                        </a:rPr>
                        <a:t>Use the clear configure ssh command to remove the SSH connection.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 version </a:t>
                      </a:r>
                      <a:r>
                        <a:rPr lang="en-US" sz="1100" i="1" dirty="0">
                          <a:solidFill>
                            <a:srgbClr val="58585B"/>
                          </a:solidFill>
                          <a:latin typeface="Courier New" panose="02070309020205020404" pitchFamily="49" charset="0"/>
                          <a:cs typeface="Courier New" panose="02070309020205020404" pitchFamily="49" charset="0"/>
                        </a:rPr>
                        <a:t>version_number</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100" dirty="0">
                          <a:solidFill>
                            <a:srgbClr val="58585B"/>
                          </a:solidFill>
                        </a:rPr>
                        <a:t>(Optional) By default, the ASA allows both SSH Version 1 (less secure) and Version 2 (more secure).</a:t>
                      </a:r>
                      <a:endParaRPr lang="en-US" sz="1100" dirty="0"/>
                    </a:p>
                    <a:p>
                      <a:pPr marL="171450" indent="-171450">
                        <a:buFont typeface="Arial" panose="020B0604020202020204" pitchFamily="34" charset="0"/>
                        <a:buChar char="•"/>
                      </a:pPr>
                      <a:r>
                        <a:rPr lang="en-US" sz="1100" dirty="0">
                          <a:solidFill>
                            <a:srgbClr val="58585B"/>
                          </a:solidFill>
                        </a:rPr>
                        <a:t>Enter this command in order to restrict the connections to a specific version.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ssh timeout </a:t>
                      </a:r>
                      <a:r>
                        <a:rPr lang="en-US" sz="1100" i="1" dirty="0">
                          <a:solidFill>
                            <a:srgbClr val="58585B"/>
                          </a:solidFill>
                          <a:latin typeface="Courier New" panose="02070309020205020404" pitchFamily="49" charset="0"/>
                          <a:cs typeface="Courier New" panose="02070309020205020404" pitchFamily="49" charset="0"/>
                        </a:rPr>
                        <a:t>minutes</a:t>
                      </a:r>
                      <a:endParaRPr lang="en-US" sz="11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100" dirty="0">
                          <a:solidFill>
                            <a:srgbClr val="58585B"/>
                          </a:solidFill>
                        </a:rPr>
                        <a:t>Alters the default exec timeout of five minutes.</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100" b="1" dirty="0">
                          <a:solidFill>
                            <a:srgbClr val="58585B"/>
                          </a:solidFill>
                          <a:latin typeface="Courier New" panose="02070309020205020404" pitchFamily="49" charset="0"/>
                          <a:cs typeface="Courier New" panose="02070309020205020404" pitchFamily="49" charset="0"/>
                        </a:rPr>
                        <a:t>clear configure ssh</a:t>
                      </a:r>
                      <a:endParaRPr lang="en-US" sz="11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100" dirty="0">
                          <a:solidFill>
                            <a:srgbClr val="58585B"/>
                          </a:solidFill>
                        </a:rPr>
                        <a:t>Removes the SSH connection from the configuration.</a:t>
                      </a:r>
                      <a:endParaRPr lang="en-US" sz="11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bl>
          </a:graphicData>
        </a:graphic>
      </p:graphicFrame>
      <p:sp>
        <p:nvSpPr>
          <p:cNvPr id="4" name="TextBox 3">
            <a:extLst>
              <a:ext uri="{FF2B5EF4-FFF2-40B4-BE49-F238E27FC236}">
                <a16:creationId xmlns:a16="http://schemas.microsoft.com/office/drawing/2014/main" id="{77361E3D-5615-4F02-AE86-95D42E7D66B9}"/>
              </a:ext>
            </a:extLst>
          </p:cNvPr>
          <p:cNvSpPr txBox="1"/>
          <p:nvPr/>
        </p:nvSpPr>
        <p:spPr>
          <a:xfrm>
            <a:off x="0" y="730444"/>
            <a:ext cx="8961120" cy="646331"/>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To enable SSH, use the commands that are listed in the table</a:t>
            </a:r>
            <a:r>
              <a:rPr lang="en-US" dirty="0">
                <a:latin typeface="Arial" panose="020B0604020202020204" pitchFamily="34" charset="0"/>
                <a:cs typeface="Arial" panose="020B0604020202020204" pitchFamily="34" charset="0"/>
              </a:rPr>
              <a:t>. Example configuration is on the next slide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29</a:t>
            </a:fld>
            <a:endParaRPr lang="en-US" dirty="0"/>
          </a:p>
        </p:txBody>
      </p:sp>
    </p:spTree>
    <p:extLst>
      <p:ext uri="{BB962C8B-B14F-4D97-AF65-F5344CB8AC3E}">
        <p14:creationId xmlns:p14="http://schemas.microsoft.com/office/powerpoint/2010/main" val="39310079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06492"/>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r>
                        <a:rPr lang="en-US" dirty="0"/>
                        <a:t>Feature</a:t>
                      </a:r>
                    </a:p>
                  </a:txBody>
                  <a:tcPr/>
                </a:tc>
                <a:tc>
                  <a:txBody>
                    <a:bodyPr/>
                    <a:lstStyle/>
                    <a:p>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Interactive Activities</a:t>
                      </a:r>
                    </a:p>
                  </a:txBody>
                  <a:tcPr marL="9525" marR="9525" marT="9525" marB="0" anchor="b"/>
                </a:tc>
                <a:tc>
                  <a:txBody>
                    <a:bodyPr/>
                    <a:lstStyle/>
                    <a:p>
                      <a:r>
                        <a:rPr lang="en-US" dirty="0"/>
                        <a:t>A variety of formats to help learners gauge content understanding.</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Syntax Checker</a:t>
                      </a:r>
                    </a:p>
                  </a:txBody>
                  <a:tcPr marL="9525" marR="9525" marT="9525" marB="0" anchor="b"/>
                </a:tc>
                <a:tc>
                  <a:txBody>
                    <a:bodyPr/>
                    <a:lstStyle/>
                    <a:p>
                      <a:r>
                        <a:rPr lang="en-US" dirty="0"/>
                        <a:t>Small simulations that expose learners to Cisco command line to practice configuration skills.</a:t>
                      </a:r>
                    </a:p>
                  </a:txBody>
                  <a:tcPr/>
                </a:tc>
                <a:extLst>
                  <a:ext uri="{0D108BD9-81ED-4DB2-BD59-A6C34878D82A}">
                    <a16:rowId xmlns:a16="http://schemas.microsoft.com/office/drawing/2014/main" val="2195331658"/>
                  </a:ext>
                </a:extLst>
              </a:tr>
              <a:tr h="265091">
                <a:tc>
                  <a:txBody>
                    <a:bodyPr/>
                    <a:lstStyle/>
                    <a:p>
                      <a:pPr algn="l" fontAlgn="b"/>
                      <a:r>
                        <a:rPr lang="en-US" sz="1400" b="0" i="0" u="none" strike="noStrike" dirty="0">
                          <a:solidFill>
                            <a:srgbClr val="000000"/>
                          </a:solidFill>
                          <a:effectLst/>
                          <a:latin typeface="+mn-lt"/>
                        </a:rPr>
                        <a:t>PT Activity</a:t>
                      </a:r>
                    </a:p>
                  </a:txBody>
                  <a:tcPr marL="9525" marR="9525" marT="9525" marB="0" anchor="b"/>
                </a:tc>
                <a:tc>
                  <a:txBody>
                    <a:bodyPr/>
                    <a:lstStyle/>
                    <a:p>
                      <a:r>
                        <a:rPr lang="en-US" dirty="0"/>
                        <a:t>Simulation and modeling activities designed to explore, acquire, reinforce, and expand skills.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Remote Access Services (Cont.)</a:t>
            </a:r>
          </a:p>
        </p:txBody>
      </p:sp>
      <p:pic>
        <p:nvPicPr>
          <p:cNvPr id="6" name="Picture 5">
            <a:extLst>
              <a:ext uri="{FF2B5EF4-FFF2-40B4-BE49-F238E27FC236}">
                <a16:creationId xmlns:a16="http://schemas.microsoft.com/office/drawing/2014/main" id="{CB07A993-BDB8-49BB-9662-55E30595ADFF}"/>
              </a:ext>
            </a:extLst>
          </p:cNvPr>
          <p:cNvPicPr>
            <a:picLocks noChangeAspect="1"/>
          </p:cNvPicPr>
          <p:nvPr/>
        </p:nvPicPr>
        <p:blipFill>
          <a:blip r:embed="rId3"/>
          <a:stretch>
            <a:fillRect/>
          </a:stretch>
        </p:blipFill>
        <p:spPr>
          <a:xfrm>
            <a:off x="1392609" y="823422"/>
            <a:ext cx="6358781" cy="392002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30</a:t>
            </a:fld>
            <a:endParaRPr lang="en-US" dirty="0"/>
          </a:p>
        </p:txBody>
      </p:sp>
    </p:spTree>
    <p:extLst>
      <p:ext uri="{BB962C8B-B14F-4D97-AF65-F5344CB8AC3E}">
        <p14:creationId xmlns:p14="http://schemas.microsoft.com/office/powerpoint/2010/main" val="14924139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465419"/>
          </a:xfrm>
          <a:prstGeom prst="rect">
            <a:avLst/>
          </a:prstGeom>
          <a:noFill/>
          <a:ln/>
        </p:spPr>
        <p:txBody>
          <a:bodyPr wrap="square" rtlCol="0"/>
          <a:lstStyle/>
          <a:p>
            <a:pPr marL="0" indent="0">
              <a:buNone/>
            </a:pPr>
            <a:r>
              <a:rPr lang="en-US" dirty="0"/>
              <a:t>Optional Lab - Configure ASA Basic Settings Using the CLI</a:t>
            </a:r>
          </a:p>
        </p:txBody>
      </p:sp>
      <p:sp>
        <p:nvSpPr>
          <p:cNvPr id="5" name="Object4"/>
          <p:cNvSpPr/>
          <p:nvPr/>
        </p:nvSpPr>
        <p:spPr>
          <a:xfrm>
            <a:off x="0" y="914400"/>
            <a:ext cx="8229600" cy="2571750"/>
          </a:xfrm>
          <a:prstGeom prst="rect">
            <a:avLst/>
          </a:prstGeom>
          <a:noFill/>
          <a:ln/>
        </p:spPr>
        <p:txBody>
          <a:bodyPr wrap="square" rtlCol="0" anchor="t"/>
          <a:lstStyle/>
          <a:p>
            <a:pPr>
              <a:lnSpc>
                <a:spcPts val="2000"/>
              </a:lnSpc>
            </a:pPr>
            <a:r>
              <a:rPr lang="en-US" sz="1400" dirty="0">
                <a:solidFill>
                  <a:srgbClr val="000000"/>
                </a:solidFill>
                <a:latin typeface="Arial" pitchFamily="34" charset="0"/>
                <a:ea typeface="Arial" pitchFamily="34" charset="-122"/>
                <a:cs typeface="Arial" pitchFamily="34" charset="-120"/>
              </a:rPr>
              <a:t>In this lab, you will complete the following objectives:</a:t>
            </a:r>
          </a:p>
          <a:p>
            <a:pPr>
              <a:lnSpc>
                <a:spcPts val="2000"/>
              </a:lnSpc>
            </a:pPr>
            <a:endParaRPr lang="en-US" sz="1400" dirty="0">
              <a:solidFill>
                <a:srgbClr val="000000"/>
              </a:solidFill>
              <a:latin typeface="Arial" pitchFamily="34" charset="0"/>
              <a:ea typeface="Arial" pitchFamily="34" charset="-122"/>
              <a:cs typeface="Arial" pitchFamily="34" charset="-120"/>
            </a:endParaRP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1: Configure Basic Device Settings</a:t>
            </a: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2: Access the ASA Console and Use CLI Setup Mode to Configure Basic Settings</a:t>
            </a:r>
          </a:p>
          <a:p>
            <a:pPr marL="742950" lvl="1"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Part 3: Configure Basic ASA Settings and Interface Security Levels</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Network Time Protocol Services</a:t>
            </a:r>
          </a:p>
        </p:txBody>
      </p:sp>
      <p:sp>
        <p:nvSpPr>
          <p:cNvPr id="7" name="TextBox 6">
            <a:extLst>
              <a:ext uri="{FF2B5EF4-FFF2-40B4-BE49-F238E27FC236}">
                <a16:creationId xmlns:a16="http://schemas.microsoft.com/office/drawing/2014/main" id="{1AF978F3-4284-4DB3-B945-3F90E6B7D310}"/>
              </a:ext>
            </a:extLst>
          </p:cNvPr>
          <p:cNvSpPr txBox="1"/>
          <p:nvPr/>
        </p:nvSpPr>
        <p:spPr>
          <a:xfrm>
            <a:off x="91440" y="817424"/>
            <a:ext cx="8894905"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Network Time Protocol (NTP) services can be enabled on an ASA to obtain the date and time from an NTP server. To enable NTP, use the global configuration mode commands listed in the table. To verify the NTP configuration and status, use the </a:t>
            </a:r>
            <a:r>
              <a:rPr lang="en-US" sz="1600" b="1" dirty="0">
                <a:latin typeface="Arial" panose="020B0604020202020204" pitchFamily="34" charset="0"/>
                <a:cs typeface="Arial" panose="020B0604020202020204" pitchFamily="34" charset="0"/>
              </a:rPr>
              <a:t>show ntp status</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show ntp associations</a:t>
            </a:r>
            <a:r>
              <a:rPr lang="en-US" sz="1600" dirty="0">
                <a:latin typeface="Arial" panose="020B0604020202020204" pitchFamily="34" charset="0"/>
                <a:cs typeface="Arial" panose="020B0604020202020204" pitchFamily="34" charset="0"/>
              </a:rPr>
              <a:t> commands</a:t>
            </a:r>
          </a:p>
        </p:txBody>
      </p:sp>
      <p:graphicFrame>
        <p:nvGraphicFramePr>
          <p:cNvPr id="24" name="Table 23"/>
          <p:cNvGraphicFramePr>
            <a:graphicFrameLocks noGrp="1"/>
          </p:cNvGraphicFramePr>
          <p:nvPr>
            <p:extLst>
              <p:ext uri="{D42A27DB-BD31-4B8C-83A1-F6EECF244321}">
                <p14:modId xmlns:p14="http://schemas.microsoft.com/office/powerpoint/2010/main" val="993208312"/>
              </p:ext>
            </p:extLst>
          </p:nvPr>
        </p:nvGraphicFramePr>
        <p:xfrm>
          <a:off x="892825" y="1894642"/>
          <a:ext cx="7521712" cy="1478280"/>
        </p:xfrm>
        <a:graphic>
          <a:graphicData uri="http://schemas.openxmlformats.org/drawingml/2006/table">
            <a:tbl>
              <a:tblPr/>
              <a:tblGrid>
                <a:gridCol w="3760856">
                  <a:extLst>
                    <a:ext uri="{9D8B030D-6E8A-4147-A177-3AD203B41FA5}">
                      <a16:colId xmlns:a16="http://schemas.microsoft.com/office/drawing/2014/main" val="20000"/>
                    </a:ext>
                  </a:extLst>
                </a:gridCol>
                <a:gridCol w="3760856">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authenticate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authentication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trusted-key </a:t>
                      </a:r>
                      <a:r>
                        <a:rPr lang="en-US" sz="1200" i="1" dirty="0">
                          <a:solidFill>
                            <a:srgbClr val="58585B"/>
                          </a:solidFill>
                          <a:latin typeface="Courier New" panose="02070309020205020404" pitchFamily="49" charset="0"/>
                          <a:cs typeface="Courier New" panose="02070309020205020404" pitchFamily="49" charset="0"/>
                        </a:rPr>
                        <a:t>key_id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Specifies an authentication key ID to be a trusted key, which is required for authentication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142547">
                <a:tc>
                  <a:txBody>
                    <a:bodyPr/>
                    <a:lstStyle/>
                    <a:p>
                      <a:r>
                        <a:rPr lang="en-US" sz="1200" b="1" dirty="0">
                          <a:solidFill>
                            <a:srgbClr val="58585B"/>
                          </a:solidFill>
                          <a:latin typeface="Courier New" panose="02070309020205020404" pitchFamily="49" charset="0"/>
                          <a:cs typeface="Courier New" panose="02070309020205020404" pitchFamily="49" charset="0"/>
                        </a:rPr>
                        <a:t>ntp authentication-key </a:t>
                      </a:r>
                      <a:r>
                        <a:rPr lang="en-US" sz="1200" i="1" dirty="0">
                          <a:solidFill>
                            <a:srgbClr val="58585B"/>
                          </a:solidFill>
                          <a:latin typeface="Courier New" panose="02070309020205020404" pitchFamily="49" charset="0"/>
                          <a:cs typeface="Courier New" panose="02070309020205020404" pitchFamily="49" charset="0"/>
                        </a:rPr>
                        <a:t>key_id </a:t>
                      </a:r>
                      <a:r>
                        <a:rPr lang="en-US" sz="1200" b="1" dirty="0">
                          <a:solidFill>
                            <a:srgbClr val="58585B"/>
                          </a:solidFill>
                          <a:latin typeface="Courier New" panose="02070309020205020404" pitchFamily="49" charset="0"/>
                          <a:cs typeface="Courier New" panose="02070309020205020404" pitchFamily="49" charset="0"/>
                        </a:rPr>
                        <a:t>md5</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key</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Sets a key to authenticate with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ntp server </a:t>
                      </a:r>
                      <a:r>
                        <a:rPr lang="en-US" sz="1200" i="1" dirty="0">
                          <a:solidFill>
                            <a:srgbClr val="58585B"/>
                          </a:solidFill>
                          <a:latin typeface="Courier New" panose="02070309020205020404" pitchFamily="49" charset="0"/>
                          <a:cs typeface="Courier New" panose="02070309020205020404" pitchFamily="49" charset="0"/>
                        </a:rPr>
                        <a:t>ip_address </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key</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key_id </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Identifies an NTP server.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bl>
          </a:graphicData>
        </a:graphic>
      </p:graphicFrame>
      <p:pic>
        <p:nvPicPr>
          <p:cNvPr id="5" name="Picture 4">
            <a:extLst>
              <a:ext uri="{FF2B5EF4-FFF2-40B4-BE49-F238E27FC236}">
                <a16:creationId xmlns:a16="http://schemas.microsoft.com/office/drawing/2014/main" id="{83EF2A2E-B9D7-42AF-9D93-6C7808242A3F}"/>
              </a:ext>
            </a:extLst>
          </p:cNvPr>
          <p:cNvPicPr>
            <a:picLocks noChangeAspect="1"/>
          </p:cNvPicPr>
          <p:nvPr/>
        </p:nvPicPr>
        <p:blipFill>
          <a:blip r:embed="rId3"/>
          <a:stretch>
            <a:fillRect/>
          </a:stretch>
        </p:blipFill>
        <p:spPr>
          <a:xfrm>
            <a:off x="1861133" y="3526758"/>
            <a:ext cx="5092962" cy="94619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DHCP Services</a:t>
            </a:r>
          </a:p>
        </p:txBody>
      </p:sp>
      <p:sp>
        <p:nvSpPr>
          <p:cNvPr id="7" name="TextBox 6">
            <a:extLst>
              <a:ext uri="{FF2B5EF4-FFF2-40B4-BE49-F238E27FC236}">
                <a16:creationId xmlns:a16="http://schemas.microsoft.com/office/drawing/2014/main" id="{E51821CC-85DD-4B79-A9F7-14192E3E57EC}"/>
              </a:ext>
            </a:extLst>
          </p:cNvPr>
          <p:cNvSpPr txBox="1"/>
          <p:nvPr/>
        </p:nvSpPr>
        <p:spPr>
          <a:xfrm>
            <a:off x="0" y="731520"/>
            <a:ext cx="9052560"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An ASA can be configured to be a DHCP server to provide IP addresses and DHCP-related information to hosts. To enable an ASA as a DHCP server and provide DHCP services to hosts, use the commands listed in the table. Example on the next slide</a:t>
            </a:r>
          </a:p>
        </p:txBody>
      </p:sp>
      <p:graphicFrame>
        <p:nvGraphicFramePr>
          <p:cNvPr id="26" name="Table 25"/>
          <p:cNvGraphicFramePr>
            <a:graphicFrameLocks noGrp="1"/>
          </p:cNvGraphicFramePr>
          <p:nvPr>
            <p:extLst>
              <p:ext uri="{D42A27DB-BD31-4B8C-83A1-F6EECF244321}">
                <p14:modId xmlns:p14="http://schemas.microsoft.com/office/powerpoint/2010/main" val="2294466648"/>
              </p:ext>
            </p:extLst>
          </p:nvPr>
        </p:nvGraphicFramePr>
        <p:xfrm>
          <a:off x="181339" y="1562517"/>
          <a:ext cx="8592791" cy="2651760"/>
        </p:xfrm>
        <a:graphic>
          <a:graphicData uri="http://schemas.openxmlformats.org/drawingml/2006/table">
            <a:tbl>
              <a:tblPr/>
              <a:tblGrid>
                <a:gridCol w="2976088">
                  <a:extLst>
                    <a:ext uri="{9D8B030D-6E8A-4147-A177-3AD203B41FA5}">
                      <a16:colId xmlns:a16="http://schemas.microsoft.com/office/drawing/2014/main" val="20000"/>
                    </a:ext>
                  </a:extLst>
                </a:gridCol>
                <a:gridCol w="5616703">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address </a:t>
                      </a:r>
                      <a:r>
                        <a:rPr lang="en-US" sz="1200" i="1" dirty="0">
                          <a:solidFill>
                            <a:srgbClr val="58585B"/>
                          </a:solidFill>
                          <a:latin typeface="Courier New" panose="02070309020205020404" pitchFamily="49" charset="0"/>
                          <a:cs typeface="Courier New" panose="02070309020205020404" pitchFamily="49" charset="0"/>
                        </a:rPr>
                        <a:t>IP_address1 </a:t>
                      </a:r>
                      <a:r>
                        <a:rPr lang="en-US" sz="1200" dirty="0">
                          <a:solidFill>
                            <a:srgbClr val="58585B"/>
                          </a:solidFill>
                          <a:latin typeface="Courier New" panose="02070309020205020404" pitchFamily="49" charset="0"/>
                          <a:cs typeface="Courier New" panose="02070309020205020404" pitchFamily="49" charset="0"/>
                        </a:rPr>
                        <a:t>[ -IP_address2 ]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Creates a DHCP address pool in </a:t>
                      </a:r>
                      <a:r>
                        <a:rPr lang="en-US" sz="1200" i="1" dirty="0">
                          <a:solidFill>
                            <a:srgbClr val="58585B"/>
                          </a:solidFill>
                        </a:rPr>
                        <a:t>which IP_address1 </a:t>
                      </a:r>
                      <a:r>
                        <a:rPr lang="en-US" sz="1200" dirty="0">
                          <a:solidFill>
                            <a:srgbClr val="58585B"/>
                          </a:solidFill>
                        </a:rPr>
                        <a:t>is the start of the pool and IP_address2 is the end of the pool, separated by a hyphen.</a:t>
                      </a:r>
                      <a:endParaRPr lang="en-US" sz="1200" dirty="0"/>
                    </a:p>
                    <a:p>
                      <a:pPr marL="171450" indent="-171450">
                        <a:buFont typeface="Arial" panose="020B0604020202020204" pitchFamily="34" charset="0"/>
                        <a:buChar char="•"/>
                      </a:pPr>
                      <a:r>
                        <a:rPr lang="en-US" sz="1200" dirty="0">
                          <a:solidFill>
                            <a:srgbClr val="58585B"/>
                          </a:solidFill>
                        </a:rPr>
                        <a:t>The address pool must be on the same subnet as the ASA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dns </a:t>
                      </a:r>
                      <a:r>
                        <a:rPr lang="en-US" sz="1200" i="1" dirty="0">
                          <a:solidFill>
                            <a:srgbClr val="58585B"/>
                          </a:solidFill>
                          <a:latin typeface="Courier New" panose="02070309020205020404" pitchFamily="49" charset="0"/>
                          <a:cs typeface="Courier New" panose="02070309020205020404" pitchFamily="49" charset="0"/>
                        </a:rPr>
                        <a:t>dns1</a:t>
                      </a:r>
                      <a:r>
                        <a:rPr lang="en-US" sz="1200" dirty="0">
                          <a:solidFill>
                            <a:srgbClr val="58585B"/>
                          </a:solidFill>
                          <a:latin typeface="Courier New" panose="02070309020205020404" pitchFamily="49" charset="0"/>
                          <a:cs typeface="Courier New" panose="02070309020205020404" pitchFamily="49" charset="0"/>
                        </a:rPr>
                        <a:t> [ </a:t>
                      </a:r>
                      <a:r>
                        <a:rPr lang="en-US" sz="1200" i="1" dirty="0">
                          <a:solidFill>
                            <a:srgbClr val="58585B"/>
                          </a:solidFill>
                          <a:latin typeface="Courier New" panose="02070309020205020404" pitchFamily="49" charset="0"/>
                          <a:cs typeface="Courier New" panose="02070309020205020404" pitchFamily="49" charset="0"/>
                        </a:rPr>
                        <a:t>dns2</a:t>
                      </a:r>
                      <a:r>
                        <a:rPr lang="en-US" sz="1200" dirty="0">
                          <a:solidFill>
                            <a:srgbClr val="58585B"/>
                          </a:solidFill>
                          <a:latin typeface="Courier New" panose="02070309020205020404" pitchFamily="49" charset="0"/>
                          <a:cs typeface="Courier New" panose="02070309020205020404" pitchFamily="49" charset="0"/>
                        </a:rPr>
                        <a:t> ]</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(Optional) Specifies the IP address(es) of the DNS server(s).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lease </a:t>
                      </a:r>
                      <a:r>
                        <a:rPr lang="en-US" sz="1200" i="1" dirty="0">
                          <a:solidFill>
                            <a:srgbClr val="58585B"/>
                          </a:solidFill>
                          <a:latin typeface="Courier New" panose="02070309020205020404" pitchFamily="49" charset="0"/>
                          <a:cs typeface="Courier New" panose="02070309020205020404" pitchFamily="49" charset="0"/>
                        </a:rPr>
                        <a:t>lease_length</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(Optional) Changes the lease length granted to the client which is the amount of time in seconds that the client can use its allocated IP address before the lease expires.</a:t>
                      </a:r>
                      <a:endParaRPr lang="en-US" sz="1200" dirty="0"/>
                    </a:p>
                    <a:p>
                      <a:pPr marL="171450" indent="-171450">
                        <a:buFont typeface="Arial" panose="020B0604020202020204" pitchFamily="34" charset="0"/>
                        <a:buChar char="•"/>
                      </a:pPr>
                      <a:r>
                        <a:rPr lang="en-US" sz="1200" dirty="0">
                          <a:solidFill>
                            <a:srgbClr val="58585B"/>
                          </a:solidFill>
                        </a:rPr>
                        <a:t>The </a:t>
                      </a:r>
                      <a:r>
                        <a:rPr lang="en-US" sz="1200" i="1" dirty="0">
                          <a:solidFill>
                            <a:srgbClr val="58585B"/>
                          </a:solidFill>
                        </a:rPr>
                        <a:t>lease_length </a:t>
                      </a:r>
                      <a:r>
                        <a:rPr lang="en-US" sz="1200" dirty="0">
                          <a:solidFill>
                            <a:srgbClr val="58585B"/>
                          </a:solidFill>
                        </a:rPr>
                        <a:t>defaults to 3600 seconds (1 hour) but can be a value from 0 to 1,048,575 seconds.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domain </a:t>
                      </a:r>
                      <a:r>
                        <a:rPr lang="en-US" sz="1200" i="1" dirty="0">
                          <a:solidFill>
                            <a:srgbClr val="58585B"/>
                          </a:solidFill>
                          <a:latin typeface="Courier New" panose="02070309020205020404" pitchFamily="49" charset="0"/>
                          <a:cs typeface="Courier New" panose="02070309020205020404" pitchFamily="49" charset="0"/>
                        </a:rPr>
                        <a:t>domain_name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(Optional) Specifies the domain name assigned to the client.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dhcpd enable </a:t>
                      </a:r>
                      <a:r>
                        <a:rPr lang="en-US" sz="1200" i="1" dirty="0">
                          <a:solidFill>
                            <a:srgbClr val="58585B"/>
                          </a:solidFill>
                          <a:latin typeface="Courier New" panose="02070309020205020404" pitchFamily="49" charset="0"/>
                          <a:cs typeface="Courier New" panose="02070309020205020404" pitchFamily="49" charset="0"/>
                        </a:rPr>
                        <a:t>if_name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Enables the DHCP server service (daemon) on the interface (typically the inside interface) of the ASA.</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33</a:t>
            </a:fld>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Configure Management Settings and Services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DHCP Services (Cont.)</a:t>
            </a:r>
          </a:p>
        </p:txBody>
      </p:sp>
      <p:pic>
        <p:nvPicPr>
          <p:cNvPr id="5" name="Picture 4">
            <a:extLst>
              <a:ext uri="{FF2B5EF4-FFF2-40B4-BE49-F238E27FC236}">
                <a16:creationId xmlns:a16="http://schemas.microsoft.com/office/drawing/2014/main" id="{5B75E3E7-3A62-4652-8B3C-954DD83D6F65}"/>
              </a:ext>
            </a:extLst>
          </p:cNvPr>
          <p:cNvPicPr>
            <a:picLocks noChangeAspect="1"/>
          </p:cNvPicPr>
          <p:nvPr/>
        </p:nvPicPr>
        <p:blipFill>
          <a:blip r:embed="rId3"/>
          <a:stretch>
            <a:fillRect/>
          </a:stretch>
        </p:blipFill>
        <p:spPr>
          <a:xfrm>
            <a:off x="761804" y="1892265"/>
            <a:ext cx="7620392" cy="135897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34</a:t>
            </a:fld>
            <a:endParaRPr lang="en-US" dirty="0"/>
          </a:p>
        </p:txBody>
      </p:sp>
    </p:spTree>
    <p:extLst>
      <p:ext uri="{BB962C8B-B14F-4D97-AF65-F5344CB8AC3E}">
        <p14:creationId xmlns:p14="http://schemas.microsoft.com/office/powerpoint/2010/main" val="2787168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21.3 Object Groups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35</a:t>
            </a:fld>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Introduction to Objects and Object Groups</a:t>
            </a:r>
          </a:p>
        </p:txBody>
      </p:sp>
      <p:sp>
        <p:nvSpPr>
          <p:cNvPr id="5" name="Object4"/>
          <p:cNvSpPr/>
          <p:nvPr/>
        </p:nvSpPr>
        <p:spPr>
          <a:xfrm>
            <a:off x="0" y="914399"/>
            <a:ext cx="3276322" cy="34623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Objects are reusable components for use in configurations. Objects can be defined and used in Cisco ASA configurations in the place of inline IP addresses, services, names, and so on.</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 ASA supports objects and object groups, as shown in the output in the following output from the help facility:</a:t>
            </a:r>
          </a:p>
        </p:txBody>
      </p:sp>
      <p:pic>
        <p:nvPicPr>
          <p:cNvPr id="6" name="Picture 5">
            <a:extLst>
              <a:ext uri="{FF2B5EF4-FFF2-40B4-BE49-F238E27FC236}">
                <a16:creationId xmlns:a16="http://schemas.microsoft.com/office/drawing/2014/main" id="{1F976137-EC74-45FD-B5FA-E127C0650DCB}"/>
              </a:ext>
            </a:extLst>
          </p:cNvPr>
          <p:cNvPicPr>
            <a:picLocks noChangeAspect="1"/>
          </p:cNvPicPr>
          <p:nvPr/>
        </p:nvPicPr>
        <p:blipFill>
          <a:blip r:embed="rId3"/>
          <a:stretch>
            <a:fillRect/>
          </a:stretch>
        </p:blipFill>
        <p:spPr>
          <a:xfrm>
            <a:off x="3504922" y="1015920"/>
            <a:ext cx="5410478" cy="311166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36</a:t>
            </a:fld>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Network Objects</a:t>
            </a:r>
          </a:p>
        </p:txBody>
      </p:sp>
      <p:sp>
        <p:nvSpPr>
          <p:cNvPr id="7" name="TextBox 6">
            <a:extLst>
              <a:ext uri="{FF2B5EF4-FFF2-40B4-BE49-F238E27FC236}">
                <a16:creationId xmlns:a16="http://schemas.microsoft.com/office/drawing/2014/main" id="{6203E28D-8152-408C-BB70-79F89FBBCD7B}"/>
              </a:ext>
            </a:extLst>
          </p:cNvPr>
          <p:cNvSpPr txBox="1"/>
          <p:nvPr/>
        </p:nvSpPr>
        <p:spPr>
          <a:xfrm>
            <a:off x="86710" y="792421"/>
            <a:ext cx="9210215" cy="2308324"/>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To create a network object, use the </a:t>
            </a:r>
            <a:r>
              <a:rPr lang="en-US" b="1" dirty="0">
                <a:latin typeface="Arial" panose="020B0604020202020204" pitchFamily="34" charset="0"/>
                <a:cs typeface="Arial" panose="020B0604020202020204" pitchFamily="34" charset="0"/>
              </a:rPr>
              <a:t>object network</a:t>
            </a:r>
            <a:r>
              <a:rPr lang="en-US" dirty="0">
                <a:latin typeface="Arial" panose="020B0604020202020204" pitchFamily="34" charset="0"/>
                <a:cs typeface="Arial" panose="020B0604020202020204" pitchFamily="34" charset="0"/>
              </a:rPr>
              <a:t> </a:t>
            </a:r>
            <a:r>
              <a:rPr lang="en-US" i="1" dirty="0">
                <a:latin typeface="Arial" panose="020B0604020202020204" pitchFamily="34" charset="0"/>
                <a:cs typeface="Arial" panose="020B0604020202020204" pitchFamily="34" charset="0"/>
              </a:rPr>
              <a:t>object-name</a:t>
            </a:r>
            <a:r>
              <a:rPr lang="en-US" dirty="0">
                <a:latin typeface="Arial" panose="020B0604020202020204" pitchFamily="34" charset="0"/>
                <a:cs typeface="Arial" panose="020B0604020202020204" pitchFamily="34" charset="0"/>
              </a:rPr>
              <a:t> global configuration mode command. The prompt changes to network object configuration mode.</a:t>
            </a:r>
          </a:p>
          <a:p>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Network objects can consist of the following:</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host</a:t>
            </a:r>
            <a:r>
              <a:rPr lang="en-US" dirty="0">
                <a:latin typeface="Arial" panose="020B0604020202020204" pitchFamily="34" charset="0"/>
                <a:cs typeface="Arial" panose="020B0604020202020204" pitchFamily="34" charset="0"/>
              </a:rPr>
              <a:t> - a host address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fqdn</a:t>
            </a:r>
            <a:r>
              <a:rPr lang="en-US" dirty="0">
                <a:latin typeface="Arial" panose="020B0604020202020204" pitchFamily="34" charset="0"/>
                <a:cs typeface="Arial" panose="020B0604020202020204" pitchFamily="34" charset="0"/>
              </a:rPr>
              <a:t> - a fully-qualified domain name</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range</a:t>
            </a:r>
            <a:r>
              <a:rPr lang="en-US" dirty="0">
                <a:latin typeface="Arial" panose="020B0604020202020204" pitchFamily="34" charset="0"/>
                <a:cs typeface="Arial" panose="020B0604020202020204" pitchFamily="34" charset="0"/>
              </a:rPr>
              <a:t> - a range of IP addresses</a:t>
            </a:r>
          </a:p>
          <a:p>
            <a:pPr marL="742950" lvl="1" indent="-285750">
              <a:buFont typeface="Arial" panose="020B0604020202020204" pitchFamily="34" charset="0"/>
              <a:buChar char="•"/>
            </a:pPr>
            <a:r>
              <a:rPr lang="en-US" b="1" dirty="0">
                <a:latin typeface="Arial" panose="020B0604020202020204" pitchFamily="34" charset="0"/>
                <a:cs typeface="Arial" panose="020B0604020202020204" pitchFamily="34" charset="0"/>
              </a:rPr>
              <a:t>subnet</a:t>
            </a:r>
            <a:r>
              <a:rPr lang="en-US" dirty="0">
                <a:latin typeface="Arial" panose="020B0604020202020204" pitchFamily="34" charset="0"/>
                <a:cs typeface="Arial" panose="020B0604020202020204" pitchFamily="34" charset="0"/>
              </a:rPr>
              <a:t> - an entire IP network or subnet</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37</a:t>
            </a:fld>
            <a:endParaRPr lang="en-US" dirty="0"/>
          </a:p>
        </p:txBody>
      </p:sp>
    </p:spTree>
    <p:extLst>
      <p:ext uri="{BB962C8B-B14F-4D97-AF65-F5344CB8AC3E}">
        <p14:creationId xmlns:p14="http://schemas.microsoft.com/office/powerpoint/2010/main" val="229534454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42788"/>
            <a:ext cx="9144000" cy="914400"/>
          </a:xfrm>
          <a:prstGeom prst="rect">
            <a:avLst/>
          </a:prstGeom>
          <a:noFill/>
          <a:ln/>
        </p:spPr>
        <p:txBody>
          <a:bodyPr wrap="square" rtlCol="0"/>
          <a:lstStyle/>
          <a:p>
            <a:pPr marL="0" indent="0">
              <a:buNone/>
            </a:pPr>
            <a:r>
              <a:rPr lang="en-US" dirty="0"/>
              <a:t>Configure Network Objects (Cont.)</a:t>
            </a:r>
          </a:p>
        </p:txBody>
      </p:sp>
      <p:sp>
        <p:nvSpPr>
          <p:cNvPr id="11" name="TextBox 10">
            <a:extLst>
              <a:ext uri="{FF2B5EF4-FFF2-40B4-BE49-F238E27FC236}">
                <a16:creationId xmlns:a16="http://schemas.microsoft.com/office/drawing/2014/main" id="{F86E9053-C624-4BFF-8620-91199B6847EF}"/>
              </a:ext>
            </a:extLst>
          </p:cNvPr>
          <p:cNvSpPr txBox="1"/>
          <p:nvPr/>
        </p:nvSpPr>
        <p:spPr>
          <a:xfrm>
            <a:off x="279837" y="1149883"/>
            <a:ext cx="8667094" cy="369332"/>
          </a:xfrm>
          <a:prstGeom prst="rect">
            <a:avLst/>
          </a:prstGeom>
          <a:noFill/>
        </p:spPr>
        <p:txBody>
          <a:bodyPr wrap="square">
            <a:spAutoFit/>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Arial"/>
                <a:ea typeface="+mn-ea"/>
                <a:cs typeface="+mn-cs"/>
              </a:rPr>
              <a:t>Commands available in network object configuration mode are shown in the table.</a:t>
            </a:r>
          </a:p>
        </p:txBody>
      </p:sp>
      <p:graphicFrame>
        <p:nvGraphicFramePr>
          <p:cNvPr id="30" name="Table 29"/>
          <p:cNvGraphicFramePr>
            <a:graphicFrameLocks noGrp="1"/>
          </p:cNvGraphicFramePr>
          <p:nvPr>
            <p:extLst>
              <p:ext uri="{D42A27DB-BD31-4B8C-83A1-F6EECF244321}">
                <p14:modId xmlns:p14="http://schemas.microsoft.com/office/powerpoint/2010/main" val="2540270546"/>
              </p:ext>
            </p:extLst>
          </p:nvPr>
        </p:nvGraphicFramePr>
        <p:xfrm>
          <a:off x="872276" y="1812869"/>
          <a:ext cx="7110744" cy="2727960"/>
        </p:xfrm>
        <a:graphic>
          <a:graphicData uri="http://schemas.openxmlformats.org/drawingml/2006/table">
            <a:tbl>
              <a:tblPr/>
              <a:tblGrid>
                <a:gridCol w="2867517">
                  <a:extLst>
                    <a:ext uri="{9D8B030D-6E8A-4147-A177-3AD203B41FA5}">
                      <a16:colId xmlns:a16="http://schemas.microsoft.com/office/drawing/2014/main" val="20000"/>
                    </a:ext>
                  </a:extLst>
                </a:gridCol>
                <a:gridCol w="4243227">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attribute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attribute-agent</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attribute-type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attribute-value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Defined and used to filter traffic associated with one or more virtual machines.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description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Enter a description of the object up to 200 characters in length.</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fqdn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 fully-qualified domain name such as the name of a host, such as www.example.com. Specify v4 to limit the address to IPv4, and v6 for IPv6. If you do not specify an address type, IPv4 is assumed.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host</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ip-address</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IPv4 or IPv6 address of a single host.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range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start_add end_add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 range of addresses. You can specify IPv4 or IPv6 ranges. Do not include masks or prefixes.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subnet</a:t>
                      </a:r>
                      <a:r>
                        <a:rPr lang="en-US" sz="1200" dirty="0">
                          <a:solidFill>
                            <a:srgbClr val="58585B"/>
                          </a:solidFill>
                          <a:latin typeface="Courier New" panose="02070309020205020404" pitchFamily="49" charset="0"/>
                          <a:cs typeface="Courier New" panose="02070309020205020404" pitchFamily="49" charset="0"/>
                        </a:rPr>
                        <a:t> {ipv4_add ipv4_mask |  ipv6_add</a:t>
                      </a:r>
                      <a:r>
                        <a:rPr lang="en-US" sz="1200" b="1" dirty="0">
                          <a:solidFill>
                            <a:srgbClr val="58585B"/>
                          </a:solidFill>
                          <a:latin typeface="Courier New" panose="02070309020205020404" pitchFamily="49" charset="0"/>
                          <a:cs typeface="Courier New" panose="02070309020205020404" pitchFamily="49" charset="0"/>
                        </a:rPr>
                        <a:t>/</a:t>
                      </a:r>
                      <a:r>
                        <a:rPr lang="en-US" sz="1200" b="0" dirty="0">
                          <a:solidFill>
                            <a:srgbClr val="58585B"/>
                          </a:solidFill>
                          <a:latin typeface="Courier New" panose="02070309020205020404" pitchFamily="49" charset="0"/>
                          <a:cs typeface="Courier New" panose="02070309020205020404" pitchFamily="49" charset="0"/>
                        </a:rPr>
                        <a:t>ip</a:t>
                      </a:r>
                      <a:r>
                        <a:rPr lang="en-US" sz="1200" dirty="0">
                          <a:solidFill>
                            <a:srgbClr val="58585B"/>
                          </a:solidFill>
                          <a:latin typeface="Courier New" panose="02070309020205020404" pitchFamily="49" charset="0"/>
                          <a:cs typeface="Courier New" panose="02070309020205020404" pitchFamily="49" charset="0"/>
                        </a:rPr>
                        <a:t>v6_prefix}</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Assigns a network subnet to the named object.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6"/>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38</a:t>
            </a:fld>
            <a:endParaRPr 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42788"/>
            <a:ext cx="9144000" cy="914400"/>
          </a:xfrm>
          <a:prstGeom prst="rect">
            <a:avLst/>
          </a:prstGeom>
          <a:noFill/>
          <a:ln/>
        </p:spPr>
        <p:txBody>
          <a:bodyPr wrap="square" rtlCol="0"/>
          <a:lstStyle/>
          <a:p>
            <a:pPr marL="0" indent="0">
              <a:buNone/>
            </a:pPr>
            <a:r>
              <a:rPr lang="en-US" dirty="0"/>
              <a:t>Configure Network Objects (Cont.)</a:t>
            </a:r>
          </a:p>
        </p:txBody>
      </p:sp>
      <p:sp>
        <p:nvSpPr>
          <p:cNvPr id="11" name="TextBox 10">
            <a:extLst>
              <a:ext uri="{FF2B5EF4-FFF2-40B4-BE49-F238E27FC236}">
                <a16:creationId xmlns:a16="http://schemas.microsoft.com/office/drawing/2014/main" id="{F86E9053-C624-4BFF-8620-91199B6847EF}"/>
              </a:ext>
            </a:extLst>
          </p:cNvPr>
          <p:cNvSpPr txBox="1"/>
          <p:nvPr/>
        </p:nvSpPr>
        <p:spPr>
          <a:xfrm>
            <a:off x="279837" y="753645"/>
            <a:ext cx="8667094" cy="646331"/>
          </a:xfrm>
          <a:prstGeom prst="rect">
            <a:avLst/>
          </a:prstGeom>
          <a:noFill/>
        </p:spPr>
        <p:txBody>
          <a:bodyPr wrap="square">
            <a:spAutoFit/>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800" kern="1200" noProof="0" dirty="0">
                <a:solidFill>
                  <a:schemeClr val="dk1"/>
                </a:solidFill>
                <a:latin typeface="Arial"/>
                <a:ea typeface="+mn-ea"/>
                <a:cs typeface="+mn-cs"/>
              </a:rPr>
              <a:t>The example displays a sample network object configuration. Notice that the configuration of </a:t>
            </a:r>
            <a:r>
              <a:rPr lang="en-US" sz="1800" b="1" kern="1200" noProof="0" dirty="0">
                <a:solidFill>
                  <a:schemeClr val="dk1"/>
                </a:solidFill>
                <a:latin typeface="Arial"/>
                <a:ea typeface="+mn-ea"/>
                <a:cs typeface="+mn-cs"/>
              </a:rPr>
              <a:t>range</a:t>
            </a:r>
            <a:r>
              <a:rPr lang="en-US" sz="1800" kern="1200" noProof="0" dirty="0">
                <a:solidFill>
                  <a:schemeClr val="dk1"/>
                </a:solidFill>
                <a:latin typeface="Arial"/>
                <a:ea typeface="+mn-ea"/>
                <a:cs typeface="+mn-cs"/>
              </a:rPr>
              <a:t> overwrites the previous configuration of </a:t>
            </a:r>
            <a:r>
              <a:rPr lang="en-US" sz="1800" b="1" kern="1200" noProof="0" dirty="0">
                <a:solidFill>
                  <a:schemeClr val="dk1"/>
                </a:solidFill>
                <a:latin typeface="Arial"/>
                <a:ea typeface="+mn-ea"/>
                <a:cs typeface="+mn-cs"/>
              </a:rPr>
              <a:t>host</a:t>
            </a:r>
            <a:r>
              <a:rPr lang="en-US" sz="1800" kern="1200" noProof="0" dirty="0">
                <a:solidFill>
                  <a:schemeClr val="dk1"/>
                </a:solidFill>
                <a:latin typeface="Arial"/>
                <a:ea typeface="+mn-ea"/>
                <a:cs typeface="+mn-cs"/>
              </a:rPr>
              <a:t>.</a:t>
            </a:r>
          </a:p>
        </p:txBody>
      </p:sp>
      <p:pic>
        <p:nvPicPr>
          <p:cNvPr id="5" name="Picture 4">
            <a:extLst>
              <a:ext uri="{FF2B5EF4-FFF2-40B4-BE49-F238E27FC236}">
                <a16:creationId xmlns:a16="http://schemas.microsoft.com/office/drawing/2014/main" id="{53A09845-DD80-46B2-AC96-4949B6E6E38D}"/>
              </a:ext>
            </a:extLst>
          </p:cNvPr>
          <p:cNvPicPr>
            <a:picLocks noChangeAspect="1"/>
          </p:cNvPicPr>
          <p:nvPr/>
        </p:nvPicPr>
        <p:blipFill>
          <a:blip r:embed="rId3"/>
          <a:stretch>
            <a:fillRect/>
          </a:stretch>
        </p:blipFill>
        <p:spPr>
          <a:xfrm>
            <a:off x="1844641" y="1744497"/>
            <a:ext cx="5537485" cy="254013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39</a:t>
            </a:fld>
            <a:endParaRPr lang="en-US" dirty="0"/>
          </a:p>
        </p:txBody>
      </p:sp>
    </p:spTree>
    <p:extLst>
      <p:ext uri="{BB962C8B-B14F-4D97-AF65-F5344CB8AC3E}">
        <p14:creationId xmlns:p14="http://schemas.microsoft.com/office/powerpoint/2010/main" val="3694240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r>
              <a:rPr lang="en-US" dirty="0"/>
              <a:t>What to Expect in this Module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r>
              <a:rPr kumimoji="0" lang="en-US" sz="1500" b="0" i="0" u="none" strike="noStrike" kern="1200" cap="none" spc="0" normalizeH="0" baseline="0" noProof="0" dirty="0">
                <a:ln>
                  <a:noFill/>
                </a:ln>
                <a:solidFill>
                  <a:srgbClr val="000000"/>
                </a:solidFill>
                <a:effectLst/>
                <a:uLnTx/>
                <a:uFillTx/>
                <a:latin typeface="Arial"/>
                <a:ea typeface="ＭＳ Ｐゴシック" charset="0"/>
              </a:rPr>
              <a:t>To facilitate learning, the following features may be included in this module:</a:t>
            </a: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a:p>
            <a:pPr marL="0" marR="0" lvl="0" indent="0" algn="l" defTabSz="684213" rtl="0" eaLnBrk="1" fontAlgn="base" latinLnBrk="0" hangingPunct="1">
              <a:lnSpc>
                <a:spcPct val="100000"/>
              </a:lnSpc>
              <a:spcBef>
                <a:spcPts val="600"/>
              </a:spcBef>
              <a:spcAft>
                <a:spcPts val="600"/>
              </a:spcAft>
              <a:buClr>
                <a:srgbClr val="58585B"/>
              </a:buClr>
              <a:buSzPct val="90000"/>
              <a:buFont typeface="Wingdings" panose="05000000000000000000" pitchFamily="2" charset="2"/>
              <a:buNone/>
              <a:tabLst/>
              <a:defRPr/>
            </a:pPr>
            <a:endParaRPr kumimoji="0" lang="en-US" sz="1500" b="0" i="0" u="none" strike="noStrike" kern="1200" cap="none" spc="0" normalizeH="0" baseline="0" noProof="0" dirty="0">
              <a:ln>
                <a:noFill/>
              </a:ln>
              <a:solidFill>
                <a:srgbClr val="000000"/>
              </a:solidFill>
              <a:effectLst/>
              <a:uLnTx/>
              <a:uFillTx/>
              <a:latin typeface="Arial"/>
              <a:ea typeface="ＭＳ Ｐゴシック" charset="0"/>
            </a:endParaRPr>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1950720"/>
        </p:xfrm>
        <a:graphic>
          <a:graphicData uri="http://schemas.openxmlformats.org/drawingml/2006/table">
            <a:tbl>
              <a:tblPr firstRow="1" bandRow="1">
                <a:tableStyleId>{5C22544A-7EE6-4342-B048-85BDC9FD1C3A}</a:tableStyleId>
              </a:tblPr>
              <a:tblGrid>
                <a:gridCol w="2178265">
                  <a:extLst>
                    <a:ext uri="{9D8B030D-6E8A-4147-A177-3AD203B41FA5}">
                      <a16:colId xmlns:a16="http://schemas.microsoft.com/office/drawing/2014/main" val="3215831619"/>
                    </a:ext>
                  </a:extLst>
                </a:gridCol>
                <a:gridCol w="6416970">
                  <a:extLst>
                    <a:ext uri="{9D8B030D-6E8A-4147-A177-3AD203B41FA5}">
                      <a16:colId xmlns:a16="http://schemas.microsoft.com/office/drawing/2014/main" val="276475465"/>
                    </a:ext>
                  </a:extLst>
                </a:gridCol>
              </a:tblGrid>
              <a:tr h="265091">
                <a:tc>
                  <a:txBody>
                    <a:bodyPr/>
                    <a:lstStyle/>
                    <a:p>
                      <a:pPr algn="l" fontAlgn="b"/>
                      <a:r>
                        <a:rPr lang="en-US" sz="1400" b="1" i="0" u="none" strike="noStrike" dirty="0">
                          <a:solidFill>
                            <a:schemeClr val="bg1"/>
                          </a:solidFill>
                          <a:effectLst/>
                          <a:latin typeface="+mn-lt"/>
                        </a:rPr>
                        <a:t>Feature</a:t>
                      </a:r>
                    </a:p>
                  </a:txBody>
                  <a:tcPr marL="9525" marR="9525" marT="9525" marB="0" anchor="b"/>
                </a:tc>
                <a:tc>
                  <a:txBody>
                    <a:bodyPr/>
                    <a:lstStyle/>
                    <a:p>
                      <a:r>
                        <a:rPr lang="en-US" dirty="0"/>
                        <a:t>Description</a:t>
                      </a:r>
                    </a:p>
                  </a:txBody>
                  <a:tcPr/>
                </a:tc>
                <a:extLst>
                  <a:ext uri="{0D108BD9-81ED-4DB2-BD59-A6C34878D82A}">
                    <a16:rowId xmlns:a16="http://schemas.microsoft.com/office/drawing/2014/main" val="3768427975"/>
                  </a:ext>
                </a:extLst>
              </a:tr>
              <a:tr h="265091">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Class Activities</a:t>
                      </a:r>
                    </a:p>
                    <a:p>
                      <a:pPr algn="l" fontAlgn="b"/>
                      <a:endParaRPr lang="en-US" sz="1400" b="0" i="0" u="none" strike="noStrike" dirty="0">
                        <a:solidFill>
                          <a:srgbClr val="000000"/>
                        </a:solidFill>
                        <a:effectLst/>
                        <a:latin typeface="+mn-lt"/>
                      </a:endParaRPr>
                    </a:p>
                  </a:txBody>
                  <a:tcPr marL="9525" marR="9525" marT="9525" marB="0" anchor="b"/>
                </a:tc>
                <a:tc>
                  <a:txBody>
                    <a:bodyPr/>
                    <a:lstStyle/>
                    <a:p>
                      <a:r>
                        <a:rPr lang="en-US" dirty="0"/>
                        <a:t>These are found on the Instructor Resources page. Class Activities are designed to facilitate learning, class discussion, and collaboration.</a:t>
                      </a:r>
                    </a:p>
                  </a:txBody>
                  <a:tcPr/>
                </a:tc>
                <a:extLst>
                  <a:ext uri="{0D108BD9-81ED-4DB2-BD59-A6C34878D82A}">
                    <a16:rowId xmlns:a16="http://schemas.microsoft.com/office/drawing/2014/main" val="1125566603"/>
                  </a:ext>
                </a:extLst>
              </a:tr>
              <a:tr h="265091">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831502776"/>
                  </a:ext>
                </a:extLst>
              </a:tr>
              <a:tr h="265091">
                <a:tc>
                  <a:txBody>
                    <a:bodyPr/>
                    <a:lstStyle/>
                    <a:p>
                      <a:pPr algn="l" fontAlgn="b"/>
                      <a:r>
                        <a:rPr lang="en-US" sz="1400" b="0" i="0" u="none" strike="noStrike" dirty="0">
                          <a:solidFill>
                            <a:srgbClr val="000000"/>
                          </a:solidFill>
                          <a:effectLst/>
                          <a:latin typeface="+mn-lt"/>
                        </a:rPr>
                        <a:t>Module Summary</a:t>
                      </a:r>
                    </a:p>
                  </a:txBody>
                  <a:tcPr marL="9525" marR="9525" marT="9525" marB="0" anchor="b"/>
                </a:tc>
                <a:tc>
                  <a:txBody>
                    <a:bodyPr/>
                    <a:lstStyle/>
                    <a:p>
                      <a:r>
                        <a:rPr lang="en-US" dirty="0"/>
                        <a:t>Briefly recaps module content.</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1736058053"/>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Service Objects</a:t>
            </a:r>
          </a:p>
        </p:txBody>
      </p:sp>
      <p:sp>
        <p:nvSpPr>
          <p:cNvPr id="7" name="TextBox 6">
            <a:extLst>
              <a:ext uri="{FF2B5EF4-FFF2-40B4-BE49-F238E27FC236}">
                <a16:creationId xmlns:a16="http://schemas.microsoft.com/office/drawing/2014/main" id="{5FDFF6EF-3821-4843-A480-471004416D73}"/>
              </a:ext>
            </a:extLst>
          </p:cNvPr>
          <p:cNvSpPr txBox="1"/>
          <p:nvPr/>
        </p:nvSpPr>
        <p:spPr>
          <a:xfrm>
            <a:off x="220716" y="857677"/>
            <a:ext cx="8663153" cy="181588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provides an overview of common service options available. Optional keywords are used to identify source port or destination port, or both. Operators such as </a:t>
            </a:r>
            <a:r>
              <a:rPr lang="en-US" sz="1600" b="1" dirty="0">
                <a:latin typeface="Arial" panose="020B0604020202020204" pitchFamily="34" charset="0"/>
                <a:cs typeface="Arial" panose="020B0604020202020204" pitchFamily="34" charset="0"/>
              </a:rPr>
              <a:t>eq</a:t>
            </a:r>
            <a:r>
              <a:rPr lang="en-US" sz="1600" dirty="0">
                <a:latin typeface="Arial" panose="020B0604020202020204" pitchFamily="34" charset="0"/>
                <a:cs typeface="Arial" panose="020B0604020202020204" pitchFamily="34" charset="0"/>
              </a:rPr>
              <a:t> (equal), </a:t>
            </a:r>
            <a:r>
              <a:rPr lang="en-US" sz="1600" b="1" dirty="0">
                <a:latin typeface="Arial" panose="020B0604020202020204" pitchFamily="34" charset="0"/>
                <a:cs typeface="Arial" panose="020B0604020202020204" pitchFamily="34" charset="0"/>
              </a:rPr>
              <a:t>neq </a:t>
            </a:r>
            <a:r>
              <a:rPr lang="en-US" sz="1600" dirty="0">
                <a:latin typeface="Arial" panose="020B0604020202020204" pitchFamily="34" charset="0"/>
                <a:cs typeface="Arial" panose="020B0604020202020204" pitchFamily="34" charset="0"/>
              </a:rPr>
              <a:t>(not equal), </a:t>
            </a:r>
            <a:r>
              <a:rPr lang="en-US" sz="1600" b="1" dirty="0">
                <a:latin typeface="Arial" panose="020B0604020202020204" pitchFamily="34" charset="0"/>
                <a:cs typeface="Arial" panose="020B0604020202020204" pitchFamily="34" charset="0"/>
              </a:rPr>
              <a:t>lt</a:t>
            </a:r>
            <a:r>
              <a:rPr lang="en-US" sz="1600" dirty="0">
                <a:latin typeface="Arial" panose="020B0604020202020204" pitchFamily="34" charset="0"/>
                <a:cs typeface="Arial" panose="020B0604020202020204" pitchFamily="34" charset="0"/>
              </a:rPr>
              <a:t> (less than), </a:t>
            </a:r>
            <a:r>
              <a:rPr lang="en-US" sz="1600" b="1" dirty="0">
                <a:latin typeface="Arial" panose="020B0604020202020204" pitchFamily="34" charset="0"/>
                <a:cs typeface="Arial" panose="020B0604020202020204" pitchFamily="34" charset="0"/>
              </a:rPr>
              <a:t>gt </a:t>
            </a:r>
            <a:r>
              <a:rPr lang="en-US" sz="1600" dirty="0">
                <a:latin typeface="Arial" panose="020B0604020202020204" pitchFamily="34" charset="0"/>
                <a:cs typeface="Arial" panose="020B0604020202020204" pitchFamily="34" charset="0"/>
              </a:rPr>
              <a:t>(greater than), and </a:t>
            </a:r>
            <a:r>
              <a:rPr lang="en-US" sz="1600" b="1" dirty="0">
                <a:latin typeface="Arial" panose="020B0604020202020204" pitchFamily="34" charset="0"/>
                <a:cs typeface="Arial" panose="020B0604020202020204" pitchFamily="34" charset="0"/>
              </a:rPr>
              <a:t>range</a:t>
            </a:r>
            <a:r>
              <a:rPr lang="en-US" sz="1600" dirty="0">
                <a:latin typeface="Arial" panose="020B0604020202020204" pitchFamily="34" charset="0"/>
                <a:cs typeface="Arial" panose="020B0604020202020204" pitchFamily="34" charset="0"/>
              </a:rPr>
              <a:t>, support configuring a port for a given protocol. If no operator is specified, the default operator is </a:t>
            </a:r>
            <a:r>
              <a:rPr lang="en-US" sz="1600" b="1" dirty="0">
                <a:latin typeface="Arial" panose="020B0604020202020204" pitchFamily="34" charset="0"/>
                <a:cs typeface="Arial" panose="020B0604020202020204" pitchFamily="34" charset="0"/>
              </a:rPr>
              <a:t>eq</a:t>
            </a:r>
            <a:r>
              <a:rPr lang="en-US" sz="1600" dirty="0">
                <a:latin typeface="Arial" panose="020B0604020202020204" pitchFamily="34" charset="0"/>
                <a:cs typeface="Arial" panose="020B0604020202020204" pitchFamily="34" charset="0"/>
              </a:rPr>
              <a:t>.</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no </a:t>
            </a:r>
            <a:r>
              <a:rPr lang="en-US" sz="1600" dirty="0">
                <a:latin typeface="Arial" panose="020B0604020202020204" pitchFamily="34" charset="0"/>
                <a:cs typeface="Arial" panose="020B0604020202020204" pitchFamily="34" charset="0"/>
              </a:rPr>
              <a:t>form of the command to remove a service object. To erase all service objects, use the </a:t>
            </a:r>
            <a:r>
              <a:rPr lang="en-US" sz="1600" b="1" dirty="0">
                <a:latin typeface="Arial" panose="020B0604020202020204" pitchFamily="34" charset="0"/>
                <a:cs typeface="Arial" panose="020B0604020202020204" pitchFamily="34" charset="0"/>
              </a:rPr>
              <a:t>clear config object service</a:t>
            </a:r>
            <a:r>
              <a:rPr lang="en-US" sz="1600" dirty="0">
                <a:latin typeface="Arial" panose="020B0604020202020204" pitchFamily="34" charset="0"/>
                <a:cs typeface="Arial" panose="020B0604020202020204" pitchFamily="34" charset="0"/>
              </a:rPr>
              <a:t> command.</a:t>
            </a:r>
          </a:p>
        </p:txBody>
      </p:sp>
      <p:graphicFrame>
        <p:nvGraphicFramePr>
          <p:cNvPr id="31" name="Table 30"/>
          <p:cNvGraphicFramePr>
            <a:graphicFrameLocks noGrp="1"/>
          </p:cNvGraphicFramePr>
          <p:nvPr>
            <p:extLst>
              <p:ext uri="{D42A27DB-BD31-4B8C-83A1-F6EECF244321}">
                <p14:modId xmlns:p14="http://schemas.microsoft.com/office/powerpoint/2010/main" val="1948212371"/>
              </p:ext>
            </p:extLst>
          </p:nvPr>
        </p:nvGraphicFramePr>
        <p:xfrm>
          <a:off x="852754" y="2814900"/>
          <a:ext cx="7633700" cy="1920240"/>
        </p:xfrm>
        <a:graphic>
          <a:graphicData uri="http://schemas.openxmlformats.org/drawingml/2006/table">
            <a:tbl>
              <a:tblPr/>
              <a:tblGrid>
                <a:gridCol w="3816850">
                  <a:extLst>
                    <a:ext uri="{9D8B030D-6E8A-4147-A177-3AD203B41FA5}">
                      <a16:colId xmlns:a16="http://schemas.microsoft.com/office/drawing/2014/main" val="20000"/>
                    </a:ext>
                  </a:extLst>
                </a:gridCol>
                <a:gridCol w="3816850">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protocol</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an IP protocol name or number.</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tcp </a:t>
                      </a:r>
                      <a:r>
                        <a:rPr lang="en-US" sz="1200" dirty="0">
                          <a:solidFill>
                            <a:srgbClr val="58585B"/>
                          </a:solidFill>
                          <a:latin typeface="Courier New" panose="02070309020205020404" pitchFamily="49" charset="0"/>
                          <a:cs typeface="Courier New" panose="02070309020205020404" pitchFamily="49" charset="0"/>
                        </a:rPr>
                        <a:t>[</a:t>
                      </a:r>
                      <a:r>
                        <a:rPr lang="en-US" sz="1200" b="1" dirty="0">
                          <a:solidFill>
                            <a:srgbClr val="58585B"/>
                          </a:solidFill>
                          <a:latin typeface="Courier New" panose="02070309020205020404" pitchFamily="49" charset="0"/>
                          <a:cs typeface="Courier New" panose="02070309020205020404" pitchFamily="49" charset="0"/>
                        </a:rPr>
                        <a:t>source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destination</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TCP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udp </a:t>
                      </a:r>
                      <a:r>
                        <a:rPr lang="en-US" sz="1200" dirty="0">
                          <a:solidFill>
                            <a:srgbClr val="58585B"/>
                          </a:solidFill>
                          <a:latin typeface="Courier New" panose="02070309020205020404" pitchFamily="49" charset="0"/>
                          <a:cs typeface="Courier New" panose="02070309020205020404" pitchFamily="49" charset="0"/>
                        </a:rPr>
                        <a:t>[</a:t>
                      </a:r>
                      <a:r>
                        <a:rPr lang="en-US" sz="1200" b="1" dirty="0">
                          <a:solidFill>
                            <a:srgbClr val="58585B"/>
                          </a:solidFill>
                          <a:latin typeface="Courier New" panose="02070309020205020404" pitchFamily="49" charset="0"/>
                          <a:cs typeface="Courier New" panose="02070309020205020404" pitchFamily="49" charset="0"/>
                        </a:rPr>
                        <a:t>source</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 [</a:t>
                      </a:r>
                      <a:r>
                        <a:rPr lang="en-US" sz="1200" b="1" dirty="0">
                          <a:solidFill>
                            <a:srgbClr val="58585B"/>
                          </a:solidFill>
                          <a:latin typeface="Courier New" panose="02070309020205020404" pitchFamily="49" charset="0"/>
                          <a:cs typeface="Courier New" panose="02070309020205020404" pitchFamily="49" charset="0"/>
                        </a:rPr>
                        <a:t>destination</a:t>
                      </a:r>
                      <a:r>
                        <a:rPr lang="en-US" sz="1200" dirty="0">
                          <a:solidFill>
                            <a:srgbClr val="58585B"/>
                          </a:solidFill>
                          <a:latin typeface="Courier New" panose="02070309020205020404" pitchFamily="49" charset="0"/>
                          <a:cs typeface="Courier New" panose="02070309020205020404" pitchFamily="49" charset="0"/>
                        </a:rPr>
                        <a:t> </a:t>
                      </a:r>
                      <a:r>
                        <a:rPr lang="en-US" sz="1200" i="1" dirty="0">
                          <a:solidFill>
                            <a:srgbClr val="58585B"/>
                          </a:solidFill>
                          <a:latin typeface="Courier New" panose="02070309020205020404" pitchFamily="49" charset="0"/>
                          <a:cs typeface="Courier New" panose="02070309020205020404" pitchFamily="49" charset="0"/>
                        </a:rPr>
                        <a:t>operator port</a:t>
                      </a:r>
                      <a:r>
                        <a:rPr lang="en-US" sz="1200" dirty="0">
                          <a:solidFill>
                            <a:srgbClr val="58585B"/>
                          </a:solidFill>
                          <a:latin typeface="Courier New" panose="02070309020205020404" pitchFamily="49" charset="0"/>
                          <a:cs typeface="Courier New" panose="02070309020205020404" pitchFamily="49" charset="0"/>
                        </a:rPr>
                        <a:t>]</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UDP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icmp </a:t>
                      </a:r>
                      <a:r>
                        <a:rPr lang="en-US" sz="1200" i="1" dirty="0">
                          <a:solidFill>
                            <a:srgbClr val="58585B"/>
                          </a:solidFill>
                          <a:latin typeface="Courier New" panose="02070309020205020404" pitchFamily="49" charset="0"/>
                          <a:cs typeface="Courier New" panose="02070309020205020404" pitchFamily="49" charset="0"/>
                        </a:rPr>
                        <a:t>[icmp-type [icmp_code]]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ICMP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service icmp6 </a:t>
                      </a:r>
                      <a:r>
                        <a:rPr lang="en-US" sz="1200" i="1" dirty="0">
                          <a:solidFill>
                            <a:srgbClr val="58585B"/>
                          </a:solidFill>
                          <a:latin typeface="Courier New" panose="02070309020205020404" pitchFamily="49" charset="0"/>
                          <a:cs typeface="Courier New" panose="02070309020205020404" pitchFamily="49" charset="0"/>
                        </a:rPr>
                        <a:t>[icmp-type [icmp_code]]</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Specifies that the service object is for the ICMPv6 protocol.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40</a:t>
            </a:fld>
            <a:endParaRPr 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Service Objects (Cont.)</a:t>
            </a:r>
          </a:p>
        </p:txBody>
      </p:sp>
      <p:sp>
        <p:nvSpPr>
          <p:cNvPr id="7" name="TextBox 6">
            <a:extLst>
              <a:ext uri="{FF2B5EF4-FFF2-40B4-BE49-F238E27FC236}">
                <a16:creationId xmlns:a16="http://schemas.microsoft.com/office/drawing/2014/main" id="{5FDFF6EF-3821-4843-A480-471004416D73}"/>
              </a:ext>
            </a:extLst>
          </p:cNvPr>
          <p:cNvSpPr txBox="1"/>
          <p:nvPr/>
        </p:nvSpPr>
        <p:spPr>
          <a:xfrm>
            <a:off x="220716" y="857677"/>
            <a:ext cx="8663153"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A service object name can only be associated with one protocol and port (or ports), as shown in the </a:t>
            </a:r>
            <a:r>
              <a:rPr lang="en-US" sz="1600" b="1" dirty="0">
                <a:latin typeface="Arial" panose="020B0604020202020204" pitchFamily="34" charset="0"/>
                <a:cs typeface="Arial" panose="020B0604020202020204" pitchFamily="34" charset="0"/>
              </a:rPr>
              <a:t>show run object service </a:t>
            </a:r>
            <a:r>
              <a:rPr lang="en-US" sz="1600" dirty="0">
                <a:latin typeface="Arial" panose="020B0604020202020204" pitchFamily="34" charset="0"/>
                <a:cs typeface="Arial" panose="020B0604020202020204" pitchFamily="34" charset="0"/>
              </a:rPr>
              <a:t>output in this example.</a:t>
            </a:r>
          </a:p>
        </p:txBody>
      </p:sp>
      <p:pic>
        <p:nvPicPr>
          <p:cNvPr id="5" name="Picture 4">
            <a:extLst>
              <a:ext uri="{FF2B5EF4-FFF2-40B4-BE49-F238E27FC236}">
                <a16:creationId xmlns:a16="http://schemas.microsoft.com/office/drawing/2014/main" id="{A22FE146-EFEC-420C-919A-0AF5CA89882F}"/>
              </a:ext>
            </a:extLst>
          </p:cNvPr>
          <p:cNvPicPr>
            <a:picLocks noChangeAspect="1"/>
          </p:cNvPicPr>
          <p:nvPr/>
        </p:nvPicPr>
        <p:blipFill>
          <a:blip r:embed="rId3"/>
          <a:stretch>
            <a:fillRect/>
          </a:stretch>
        </p:blipFill>
        <p:spPr>
          <a:xfrm>
            <a:off x="1857235" y="1774784"/>
            <a:ext cx="5429529" cy="159393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41</a:t>
            </a:fld>
            <a:endParaRPr lang="en-US" dirty="0"/>
          </a:p>
        </p:txBody>
      </p:sp>
    </p:spTree>
    <p:extLst>
      <p:ext uri="{BB962C8B-B14F-4D97-AF65-F5344CB8AC3E}">
        <p14:creationId xmlns:p14="http://schemas.microsoft.com/office/powerpoint/2010/main" val="15885363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Object Groups</a:t>
            </a:r>
          </a:p>
        </p:txBody>
      </p:sp>
      <p:sp>
        <p:nvSpPr>
          <p:cNvPr id="5" name="Object4"/>
          <p:cNvSpPr/>
          <p:nvPr/>
        </p:nvSpPr>
        <p:spPr>
          <a:xfrm>
            <a:off x="0" y="914400"/>
            <a:ext cx="9144000" cy="1947041"/>
          </a:xfrm>
          <a:prstGeom prst="rect">
            <a:avLst/>
          </a:prstGeom>
          <a:noFill/>
          <a:ln/>
        </p:spPr>
        <p:txBody>
          <a:bodyPr wrap="square" rtlCol="0" anchor="t"/>
          <a:lstStyle/>
          <a:p>
            <a:pPr>
              <a:lnSpc>
                <a:spcPts val="2000"/>
              </a:lnSpc>
            </a:pPr>
            <a:r>
              <a:rPr lang="en-US" dirty="0">
                <a:latin typeface="Arial" panose="020B0604020202020204" pitchFamily="34" charset="0"/>
                <a:cs typeface="Arial" panose="020B0604020202020204" pitchFamily="34" charset="0"/>
              </a:rPr>
              <a:t>Objects can be grouped together to create an object group. By grouping like objects together, an object group can be used in an access control entry (ACE) instead of having to enter an ACE for each object separately.</a:t>
            </a:r>
          </a:p>
          <a:p>
            <a:pPr>
              <a:lnSpc>
                <a:spcPts val="2000"/>
              </a:lnSpc>
            </a:pPr>
            <a:endParaRPr lang="en-US" dirty="0">
              <a:latin typeface="Arial" panose="020B0604020202020204" pitchFamily="34" charset="0"/>
              <a:cs typeface="Arial" panose="020B0604020202020204" pitchFamily="34" charset="0"/>
            </a:endParaRPr>
          </a:p>
          <a:p>
            <a:r>
              <a:rPr lang="en-US" dirty="0">
                <a:latin typeface="Arial" panose="020B0604020202020204" pitchFamily="34" charset="0"/>
                <a:cs typeface="Arial" panose="020B0604020202020204" pitchFamily="34" charset="0"/>
              </a:rPr>
              <a:t>The following guidelines and limitations apply to object groups: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Objects and object groups share the same name space.</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Object groups must have unique names.</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An object group cannot be removed or emptied if it is used in a command.</a:t>
            </a: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ASA does not support IPv6 nested object groups.</a:t>
            </a:r>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42</a:t>
            </a:fld>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Object Groups (Cont.)</a:t>
            </a:r>
          </a:p>
        </p:txBody>
      </p:sp>
      <p:sp>
        <p:nvSpPr>
          <p:cNvPr id="7" name="TextBox 6">
            <a:extLst>
              <a:ext uri="{FF2B5EF4-FFF2-40B4-BE49-F238E27FC236}">
                <a16:creationId xmlns:a16="http://schemas.microsoft.com/office/drawing/2014/main" id="{4B7063A0-7D13-4C66-A3F0-C24D6F990695}"/>
              </a:ext>
            </a:extLst>
          </p:cNvPr>
          <p:cNvSpPr txBox="1"/>
          <p:nvPr/>
        </p:nvSpPr>
        <p:spPr>
          <a:xfrm>
            <a:off x="-55180" y="731520"/>
            <a:ext cx="9144000" cy="4016484"/>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There are five types of object groups.</a:t>
            </a:r>
          </a:p>
          <a:p>
            <a:pPr lvl="1"/>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Network</a:t>
            </a:r>
            <a:r>
              <a:rPr lang="en-US" sz="1500" dirty="0">
                <a:latin typeface="Arial" panose="020B0604020202020204" pitchFamily="34" charset="0"/>
                <a:cs typeface="Arial" panose="020B0604020202020204" pitchFamily="34" charset="0"/>
              </a:rPr>
              <a:t> - A network-based object group specifies a list of IP host, subnet, or network addresses.</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User</a:t>
            </a:r>
            <a:r>
              <a:rPr lang="en-US" sz="1500" dirty="0">
                <a:latin typeface="Arial" panose="020B0604020202020204" pitchFamily="34" charset="0"/>
                <a:cs typeface="Arial" panose="020B0604020202020204" pitchFamily="34" charset="0"/>
              </a:rPr>
              <a:t> - Locally created, as well as imported Active Directory user groups can be defined for use in features that support the identity firewall.</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Service</a:t>
            </a:r>
            <a:r>
              <a:rPr lang="en-US" sz="1500" dirty="0">
                <a:latin typeface="Arial" panose="020B0604020202020204" pitchFamily="34" charset="0"/>
                <a:cs typeface="Arial" panose="020B0604020202020204" pitchFamily="34" charset="0"/>
              </a:rPr>
              <a:t> - A service-based object group is used to group TCP, UDP, or TCP and UDP ports into an object. The ASA enables the creation of a service object group that can contain a mix of TCP services, UDP services, ICMP-type services, and any protocol, such as ESP, GRE, and TCP.</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ICMP-Type</a:t>
            </a:r>
            <a:r>
              <a:rPr lang="en-US" sz="1500" dirty="0">
                <a:latin typeface="Arial" panose="020B0604020202020204" pitchFamily="34" charset="0"/>
                <a:cs typeface="Arial" panose="020B0604020202020204" pitchFamily="34" charset="0"/>
              </a:rPr>
              <a:t> - The ICMP protocol uses unique types to send control messages (RFC 792). The ICMP-type object group can group the necessary types required to meet an organization’s security needs, such as to create an object group called ECHO to group echo and echo-reply.</a:t>
            </a:r>
          </a:p>
          <a:p>
            <a:pPr marL="742950" lvl="1" indent="-285750">
              <a:buFont typeface="Arial" panose="020B0604020202020204" pitchFamily="34" charset="0"/>
              <a:buChar char="•"/>
            </a:pPr>
            <a:endParaRPr lang="en-US" sz="15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Security</a:t>
            </a:r>
            <a:r>
              <a:rPr lang="en-US" sz="1500" dirty="0">
                <a:latin typeface="Arial" panose="020B0604020202020204" pitchFamily="34" charset="0"/>
                <a:cs typeface="Arial" panose="020B0604020202020204" pitchFamily="34" charset="0"/>
              </a:rPr>
              <a:t> - A security group object group can be used in features that support Cisco TrustSec by including the group in an extended ACL, which in turn can be used in an access rule.</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43</a:t>
            </a:fld>
            <a:endParaRPr lang="en-US" dirty="0"/>
          </a:p>
        </p:txBody>
      </p:sp>
    </p:spTree>
    <p:extLst>
      <p:ext uri="{BB962C8B-B14F-4D97-AF65-F5344CB8AC3E}">
        <p14:creationId xmlns:p14="http://schemas.microsoft.com/office/powerpoint/2010/main" val="31614888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Object Groups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Common Object Groups</a:t>
            </a:r>
          </a:p>
        </p:txBody>
      </p:sp>
      <p:sp>
        <p:nvSpPr>
          <p:cNvPr id="5" name="Object4"/>
          <p:cNvSpPr/>
          <p:nvPr/>
        </p:nvSpPr>
        <p:spPr>
          <a:xfrm>
            <a:off x="0" y="914400"/>
            <a:ext cx="4181804" cy="25717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To configure a network object group, use the </a:t>
            </a:r>
            <a:r>
              <a:rPr lang="en-US" sz="1500" b="1" dirty="0">
                <a:effectLst/>
                <a:latin typeface="Arial" panose="020B0604020202020204" pitchFamily="34" charset="0"/>
                <a:cs typeface="Arial" panose="020B0604020202020204" pitchFamily="34" charset="0"/>
              </a:rPr>
              <a:t>object-group network</a:t>
            </a:r>
            <a:r>
              <a:rPr lang="en-US" sz="1500" dirty="0">
                <a:effectLst/>
                <a:latin typeface="Arial" panose="020B0604020202020204" pitchFamily="34" charset="0"/>
                <a:cs typeface="Arial" panose="020B0604020202020204" pitchFamily="34" charset="0"/>
              </a:rPr>
              <a:t> </a:t>
            </a:r>
            <a:r>
              <a:rPr lang="en-US" sz="1500" i="1" dirty="0">
                <a:effectLst/>
                <a:latin typeface="Arial" panose="020B0604020202020204" pitchFamily="34" charset="0"/>
                <a:cs typeface="Arial" panose="020B0604020202020204" pitchFamily="34" charset="0"/>
              </a:rPr>
              <a:t>grp-name</a:t>
            </a:r>
            <a:r>
              <a:rPr lang="en-US" sz="1500" dirty="0">
                <a:effectLst/>
                <a:latin typeface="Arial" panose="020B0604020202020204" pitchFamily="34" charset="0"/>
                <a:cs typeface="Arial" panose="020B0604020202020204" pitchFamily="34" charset="0"/>
              </a:rPr>
              <a:t> global configuration mode command. After entering the command, add network objects to the network group using the </a:t>
            </a:r>
            <a:r>
              <a:rPr lang="en-US" sz="1500" b="1" dirty="0">
                <a:effectLst/>
                <a:latin typeface="Arial" panose="020B0604020202020204" pitchFamily="34" charset="0"/>
                <a:cs typeface="Arial" panose="020B0604020202020204" pitchFamily="34" charset="0"/>
              </a:rPr>
              <a:t>network-object</a:t>
            </a:r>
            <a:r>
              <a:rPr lang="en-US" sz="1500" dirty="0">
                <a:effectLst/>
                <a:latin typeface="Arial" panose="020B0604020202020204" pitchFamily="34" charset="0"/>
                <a:cs typeface="Arial" panose="020B0604020202020204" pitchFamily="34" charset="0"/>
              </a:rPr>
              <a:t> and </a:t>
            </a:r>
            <a:r>
              <a:rPr lang="en-US" sz="1500" b="1" dirty="0">
                <a:effectLst/>
                <a:latin typeface="Arial" panose="020B0604020202020204" pitchFamily="34" charset="0"/>
                <a:cs typeface="Arial" panose="020B0604020202020204" pitchFamily="34" charset="0"/>
              </a:rPr>
              <a:t>group-object</a:t>
            </a:r>
            <a:r>
              <a:rPr lang="en-US" sz="1500" dirty="0">
                <a:effectLst/>
                <a:latin typeface="Arial" panose="020B0604020202020204" pitchFamily="34" charset="0"/>
                <a:cs typeface="Arial" panose="020B0604020202020204" pitchFamily="34" charset="0"/>
              </a:rPr>
              <a:t> commands.</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To configure an ICMP object group, use the </a:t>
            </a:r>
            <a:r>
              <a:rPr lang="en-US" sz="1500" b="1" dirty="0">
                <a:effectLst/>
                <a:latin typeface="Arial" panose="020B0604020202020204" pitchFamily="34" charset="0"/>
                <a:cs typeface="Arial" panose="020B0604020202020204" pitchFamily="34" charset="0"/>
              </a:rPr>
              <a:t>object-group icmp-type</a:t>
            </a:r>
            <a:r>
              <a:rPr lang="en-US" sz="1500" dirty="0">
                <a:effectLst/>
                <a:latin typeface="Arial" panose="020B0604020202020204" pitchFamily="34" charset="0"/>
                <a:cs typeface="Arial" panose="020B0604020202020204" pitchFamily="34" charset="0"/>
              </a:rPr>
              <a:t> </a:t>
            </a:r>
            <a:r>
              <a:rPr lang="en-US" sz="1500" i="1" dirty="0">
                <a:effectLst/>
                <a:latin typeface="Arial" panose="020B0604020202020204" pitchFamily="34" charset="0"/>
                <a:cs typeface="Arial" panose="020B0604020202020204" pitchFamily="34" charset="0"/>
              </a:rPr>
              <a:t>grp-name</a:t>
            </a:r>
            <a:r>
              <a:rPr lang="en-US" sz="1500" dirty="0">
                <a:effectLst/>
                <a:latin typeface="Arial" panose="020B0604020202020204" pitchFamily="34" charset="0"/>
                <a:cs typeface="Arial" panose="020B0604020202020204" pitchFamily="34" charset="0"/>
              </a:rPr>
              <a:t> global configuration mode command. After entering the command, add ICMP objects to the ICMP object group using the </a:t>
            </a:r>
            <a:r>
              <a:rPr lang="en-US" sz="1500" b="1" dirty="0">
                <a:effectLst/>
                <a:latin typeface="Arial" panose="020B0604020202020204" pitchFamily="34" charset="0"/>
                <a:cs typeface="Arial" panose="020B0604020202020204" pitchFamily="34" charset="0"/>
              </a:rPr>
              <a:t>icmp-object</a:t>
            </a:r>
            <a:r>
              <a:rPr lang="en-US" sz="1500" dirty="0">
                <a:effectLst/>
                <a:latin typeface="Arial" panose="020B0604020202020204" pitchFamily="34" charset="0"/>
                <a:cs typeface="Arial" panose="020B0604020202020204" pitchFamily="34" charset="0"/>
              </a:rPr>
              <a:t> and </a:t>
            </a:r>
            <a:r>
              <a:rPr lang="en-US" sz="1500" b="1" dirty="0">
                <a:effectLst/>
                <a:latin typeface="Arial" panose="020B0604020202020204" pitchFamily="34" charset="0"/>
                <a:cs typeface="Arial" panose="020B0604020202020204" pitchFamily="34" charset="0"/>
              </a:rPr>
              <a:t>group-object</a:t>
            </a:r>
            <a:r>
              <a:rPr lang="en-US" sz="1500" dirty="0">
                <a:effectLst/>
                <a:latin typeface="Arial" panose="020B0604020202020204" pitchFamily="34" charset="0"/>
                <a:cs typeface="Arial" panose="020B0604020202020204" pitchFamily="34" charset="0"/>
              </a:rPr>
              <a:t> commands.</a:t>
            </a:r>
          </a:p>
          <a:p>
            <a:endParaRPr lang="en-US" sz="1500" dirty="0">
              <a:effectLst/>
              <a:latin typeface="Arial" panose="020B0604020202020204" pitchFamily="34" charset="0"/>
              <a:cs typeface="Arial" panose="020B0604020202020204" pitchFamily="34" charset="0"/>
            </a:endParaRPr>
          </a:p>
          <a:p>
            <a:r>
              <a:rPr lang="en-US" sz="1500" dirty="0">
                <a:effectLst/>
                <a:latin typeface="Arial" panose="020B0604020202020204" pitchFamily="34" charset="0"/>
                <a:cs typeface="Arial" panose="020B0604020202020204" pitchFamily="34" charset="0"/>
              </a:rPr>
              <a:t>The example displays a sample network object group configuration.</a:t>
            </a:r>
          </a:p>
        </p:txBody>
      </p:sp>
      <p:pic>
        <p:nvPicPr>
          <p:cNvPr id="4" name="Picture 3">
            <a:extLst>
              <a:ext uri="{FF2B5EF4-FFF2-40B4-BE49-F238E27FC236}">
                <a16:creationId xmlns:a16="http://schemas.microsoft.com/office/drawing/2014/main" id="{311A83FF-FE27-49E9-A46E-3DB7F7B65F04}"/>
              </a:ext>
            </a:extLst>
          </p:cNvPr>
          <p:cNvPicPr>
            <a:picLocks noChangeAspect="1"/>
          </p:cNvPicPr>
          <p:nvPr/>
        </p:nvPicPr>
        <p:blipFill>
          <a:blip r:embed="rId3"/>
          <a:stretch>
            <a:fillRect/>
          </a:stretch>
        </p:blipFill>
        <p:spPr>
          <a:xfrm>
            <a:off x="4181804" y="1188720"/>
            <a:ext cx="4847896" cy="232562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44</a:t>
            </a:fld>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21.4 ASA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45</a:t>
            </a:fld>
            <a:endParaRPr 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ACLs</a:t>
            </a:r>
          </a:p>
        </p:txBody>
      </p:sp>
      <p:sp>
        <p:nvSpPr>
          <p:cNvPr id="5" name="Object4"/>
          <p:cNvSpPr/>
          <p:nvPr/>
        </p:nvSpPr>
        <p:spPr>
          <a:xfrm>
            <a:off x="-1" y="914400"/>
            <a:ext cx="8804953"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These are the similarities between ASA ACLs and IOS ACLs: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made up of one or more ACEs. ACEs are applied to a protocol, a source and destination IP address, a network, or the source and destination ports.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processed sequentially from top down.</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 criteria match will cause the ACL to be exited.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There is an implicit deny any at the bottom.</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Remarks can be added per ACE or ACL.</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Only one access list can be applied per interface, per protocol, per direction.</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can be enabled/disabled based on time ranges.</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These the differences between ASA ACLs and IOS ACLs: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The ASA uses a network mask (e.g., 255.255.255.0) and not a wildcard mask (e.g. 0.0.0.255).</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ACLs are always named instead of numbered.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By default, interface security levels apply access control without an ACL configured.</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46</a:t>
            </a:fld>
            <a:endParaRPr 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a:t>
            </a:r>
          </a:p>
        </p:txBody>
      </p:sp>
      <p:sp>
        <p:nvSpPr>
          <p:cNvPr id="5" name="Object4"/>
          <p:cNvSpPr/>
          <p:nvPr/>
        </p:nvSpPr>
        <p:spPr>
          <a:xfrm>
            <a:off x="77056" y="914400"/>
            <a:ext cx="8609744"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ACLs on a security appliance can be used not only to filter packets that are passing through the appliance but also to filter packets destined for the appliance.</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Through-traffic filtering</a:t>
            </a:r>
            <a:r>
              <a:rPr lang="en-US" sz="1600" dirty="0">
                <a:latin typeface="Arial" panose="020B0604020202020204" pitchFamily="34" charset="0"/>
                <a:cs typeface="Arial" panose="020B0604020202020204" pitchFamily="34" charset="0"/>
              </a:rPr>
              <a:t> - Traffic passing through the ASA from one interface to another interface. The configuration is completed in two steps: configure the ACL, then apply the ACL to an interface.</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To-the-box-traffic filtering</a:t>
            </a:r>
            <a:r>
              <a:rPr lang="en-US" sz="1600" dirty="0">
                <a:latin typeface="Arial" panose="020B0604020202020204" pitchFamily="34" charset="0"/>
                <a:cs typeface="Arial" panose="020B0604020202020204" pitchFamily="34" charset="0"/>
              </a:rPr>
              <a:t> - management access rule that applies to traffic that terminates at the ASA. </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ASA devices differ from their router counterparts because of interface security levels. By default, security levels apply access control without an ACL configured.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47</a:t>
            </a:fld>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5" name="Object4"/>
          <p:cNvSpPr/>
          <p:nvPr/>
        </p:nvSpPr>
        <p:spPr>
          <a:xfrm>
            <a:off x="0" y="914400"/>
            <a:ext cx="8609744" cy="66782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ASA devices differ from their router counterparts because of interface security levels. By default, security levels apply access control without an ACL configured. </a:t>
            </a:r>
          </a:p>
        </p:txBody>
      </p:sp>
      <p:pic>
        <p:nvPicPr>
          <p:cNvPr id="6" name="Picture 5">
            <a:extLst>
              <a:ext uri="{FF2B5EF4-FFF2-40B4-BE49-F238E27FC236}">
                <a16:creationId xmlns:a16="http://schemas.microsoft.com/office/drawing/2014/main" id="{41E90743-2631-45D9-9FFE-066F4F5DB38C}"/>
              </a:ext>
            </a:extLst>
          </p:cNvPr>
          <p:cNvPicPr>
            <a:picLocks noChangeAspect="1"/>
          </p:cNvPicPr>
          <p:nvPr/>
        </p:nvPicPr>
        <p:blipFill>
          <a:blip r:embed="rId3"/>
          <a:stretch>
            <a:fillRect/>
          </a:stretch>
        </p:blipFill>
        <p:spPr>
          <a:xfrm>
            <a:off x="1782612" y="1770366"/>
            <a:ext cx="5044519" cy="27558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48</a:t>
            </a:fld>
            <a:endParaRPr lang="en-US" dirty="0"/>
          </a:p>
        </p:txBody>
      </p:sp>
    </p:spTree>
    <p:extLst>
      <p:ext uri="{BB962C8B-B14F-4D97-AF65-F5344CB8AC3E}">
        <p14:creationId xmlns:p14="http://schemas.microsoft.com/office/powerpoint/2010/main" val="7838104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5" name="Object4"/>
          <p:cNvSpPr/>
          <p:nvPr/>
        </p:nvSpPr>
        <p:spPr>
          <a:xfrm>
            <a:off x="0" y="914400"/>
            <a:ext cx="8609744" cy="66782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However, a host from an outside interface with security level 0 cannot access the inside higher-level interface, as shown below. </a:t>
            </a:r>
          </a:p>
        </p:txBody>
      </p:sp>
      <p:pic>
        <p:nvPicPr>
          <p:cNvPr id="7" name="Picture 6">
            <a:extLst>
              <a:ext uri="{FF2B5EF4-FFF2-40B4-BE49-F238E27FC236}">
                <a16:creationId xmlns:a16="http://schemas.microsoft.com/office/drawing/2014/main" id="{C050D403-4352-4A1C-8361-9ADBEF85D2F1}"/>
              </a:ext>
            </a:extLst>
          </p:cNvPr>
          <p:cNvPicPr>
            <a:picLocks noChangeAspect="1"/>
          </p:cNvPicPr>
          <p:nvPr/>
        </p:nvPicPr>
        <p:blipFill>
          <a:blip r:embed="rId3"/>
          <a:stretch>
            <a:fillRect/>
          </a:stretch>
        </p:blipFill>
        <p:spPr>
          <a:xfrm>
            <a:off x="1914170" y="1651987"/>
            <a:ext cx="4968674" cy="25771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49</a:t>
            </a:fld>
            <a:endParaRPr lang="en-US" dirty="0"/>
          </a:p>
        </p:txBody>
      </p:sp>
    </p:spTree>
    <p:extLst>
      <p:ext uri="{BB962C8B-B14F-4D97-AF65-F5344CB8AC3E}">
        <p14:creationId xmlns:p14="http://schemas.microsoft.com/office/powerpoint/2010/main" val="3103511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 Filtering (Cont.)</a:t>
            </a:r>
          </a:p>
        </p:txBody>
      </p:sp>
      <p:sp>
        <p:nvSpPr>
          <p:cNvPr id="6" name="Object4">
            <a:extLst>
              <a:ext uri="{FF2B5EF4-FFF2-40B4-BE49-F238E27FC236}">
                <a16:creationId xmlns:a16="http://schemas.microsoft.com/office/drawing/2014/main" id="{242DD64F-E343-4C52-9E68-7D52B7068394}"/>
              </a:ext>
            </a:extLst>
          </p:cNvPr>
          <p:cNvSpPr/>
          <p:nvPr/>
        </p:nvSpPr>
        <p:spPr>
          <a:xfrm>
            <a:off x="0" y="914399"/>
            <a:ext cx="3924728" cy="1298735"/>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A from an outside interface with security level 0 cannot access the inside higher-level interface, as shown in the figure. </a:t>
            </a:r>
          </a:p>
        </p:txBody>
      </p:sp>
      <p:sp>
        <p:nvSpPr>
          <p:cNvPr id="5" name="Object4"/>
          <p:cNvSpPr/>
          <p:nvPr/>
        </p:nvSpPr>
        <p:spPr>
          <a:xfrm>
            <a:off x="0" y="1997578"/>
            <a:ext cx="3924728" cy="242031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same-security-traffic permit inter-interface</a:t>
            </a:r>
            <a:r>
              <a:rPr lang="en-US" sz="1600" dirty="0">
                <a:latin typeface="Arial" panose="020B0604020202020204" pitchFamily="34" charset="0"/>
                <a:cs typeface="Arial" panose="020B0604020202020204" pitchFamily="34" charset="0"/>
              </a:rPr>
              <a:t> to enable traffic between interfaces with the same security level. Use the </a:t>
            </a:r>
            <a:r>
              <a:rPr lang="en-US" sz="1600" b="1" dirty="0">
                <a:latin typeface="Arial" panose="020B0604020202020204" pitchFamily="34" charset="0"/>
                <a:cs typeface="Arial" panose="020B0604020202020204" pitchFamily="34" charset="0"/>
              </a:rPr>
              <a:t>same-security-traffic permit intra-interface</a:t>
            </a:r>
            <a:r>
              <a:rPr lang="en-US" sz="1600" dirty="0">
                <a:latin typeface="Arial" panose="020B0604020202020204" pitchFamily="34" charset="0"/>
                <a:cs typeface="Arial" panose="020B0604020202020204" pitchFamily="34" charset="0"/>
              </a:rPr>
              <a:t> command to allow traffic to enter and exit the same interface</a:t>
            </a:r>
          </a:p>
        </p:txBody>
      </p:sp>
      <p:pic>
        <p:nvPicPr>
          <p:cNvPr id="7" name="Picture 6">
            <a:extLst>
              <a:ext uri="{FF2B5EF4-FFF2-40B4-BE49-F238E27FC236}">
                <a16:creationId xmlns:a16="http://schemas.microsoft.com/office/drawing/2014/main" id="{F1D8E10C-ABC0-418F-B0FE-714AE06799BA}"/>
              </a:ext>
            </a:extLst>
          </p:cNvPr>
          <p:cNvPicPr>
            <a:picLocks noChangeAspect="1"/>
          </p:cNvPicPr>
          <p:nvPr/>
        </p:nvPicPr>
        <p:blipFill>
          <a:blip r:embed="rId3"/>
          <a:stretch>
            <a:fillRect/>
          </a:stretch>
        </p:blipFill>
        <p:spPr>
          <a:xfrm>
            <a:off x="3924728" y="1012960"/>
            <a:ext cx="4968674" cy="25771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50</a:t>
            </a:fld>
            <a:endParaRPr lang="en-US" dirty="0"/>
          </a:p>
        </p:txBody>
      </p:sp>
    </p:spTree>
    <p:extLst>
      <p:ext uri="{BB962C8B-B14F-4D97-AF65-F5344CB8AC3E}">
        <p14:creationId xmlns:p14="http://schemas.microsoft.com/office/powerpoint/2010/main" val="21705615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a:t>
            </a:r>
          </a:p>
        </p:txBody>
      </p:sp>
      <p:sp>
        <p:nvSpPr>
          <p:cNvPr id="10" name="TextBox 9">
            <a:extLst>
              <a:ext uri="{FF2B5EF4-FFF2-40B4-BE49-F238E27FC236}">
                <a16:creationId xmlns:a16="http://schemas.microsoft.com/office/drawing/2014/main" id="{146EE575-F36F-4C23-92F3-119294A9A621}"/>
              </a:ext>
            </a:extLst>
          </p:cNvPr>
          <p:cNvSpPr txBox="1"/>
          <p:nvPr/>
        </p:nvSpPr>
        <p:spPr>
          <a:xfrm>
            <a:off x="110359" y="721158"/>
            <a:ext cx="8576441" cy="3323987"/>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The ASA supports five types of access lists:</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Extended access list</a:t>
            </a:r>
            <a:r>
              <a:rPr lang="en-US" sz="1500" dirty="0">
                <a:latin typeface="Arial" panose="020B0604020202020204" pitchFamily="34" charset="0"/>
                <a:cs typeface="Arial" panose="020B0604020202020204" pitchFamily="34" charset="0"/>
              </a:rPr>
              <a:t> - The most common type of ACL. </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Standard access list</a:t>
            </a:r>
            <a:r>
              <a:rPr lang="en-US" sz="1500" dirty="0">
                <a:latin typeface="Arial" panose="020B0604020202020204" pitchFamily="34" charset="0"/>
                <a:cs typeface="Arial" panose="020B0604020202020204" pitchFamily="34" charset="0"/>
              </a:rPr>
              <a:t> - Unlike IOS where a standard ACL identifies the source host/network, ASA standard ACLs are used to identify the destination IP addresses. Standard access lists cannot be applied to interfaces to control traffic.</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EtherType access list</a:t>
            </a:r>
            <a:r>
              <a:rPr lang="en-US" sz="1500" dirty="0">
                <a:latin typeface="Arial" panose="020B0604020202020204" pitchFamily="34" charset="0"/>
                <a:cs typeface="Arial" panose="020B0604020202020204" pitchFamily="34" charset="0"/>
              </a:rPr>
              <a:t> - An EtherType ACL can be configured only if the security appliance is running in transparent mode.</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Webtype access list</a:t>
            </a:r>
            <a:r>
              <a:rPr lang="en-US" sz="1500" dirty="0">
                <a:latin typeface="Arial" panose="020B0604020202020204" pitchFamily="34" charset="0"/>
                <a:cs typeface="Arial" panose="020B0604020202020204" pitchFamily="34" charset="0"/>
              </a:rPr>
              <a:t> - Used for filtering for clientless SSL VPN traffic. These ACLs can deny access based on URLs or destination addresses.</a:t>
            </a:r>
          </a:p>
          <a:p>
            <a:pPr marL="742950" lvl="1" indent="-285750">
              <a:buFont typeface="Arial" panose="020B0604020202020204" pitchFamily="34" charset="0"/>
              <a:buChar char="•"/>
            </a:pPr>
            <a:r>
              <a:rPr lang="en-US" sz="1500" b="1" dirty="0">
                <a:latin typeface="Arial" panose="020B0604020202020204" pitchFamily="34" charset="0"/>
                <a:cs typeface="Arial" panose="020B0604020202020204" pitchFamily="34" charset="0"/>
              </a:rPr>
              <a:t>IPv6 access list</a:t>
            </a:r>
            <a:r>
              <a:rPr lang="en-US" sz="1500" dirty="0">
                <a:latin typeface="Arial" panose="020B0604020202020204" pitchFamily="34" charset="0"/>
                <a:cs typeface="Arial" panose="020B0604020202020204" pitchFamily="34" charset="0"/>
              </a:rPr>
              <a:t> - Used to determine which IPv6 traffic to block and which traffic to forward at router interfaces.</a:t>
            </a:r>
          </a:p>
          <a:p>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Use the </a:t>
            </a:r>
            <a:r>
              <a:rPr lang="en-US" sz="1500" b="1" dirty="0">
                <a:latin typeface="Arial" panose="020B0604020202020204" pitchFamily="34" charset="0"/>
                <a:cs typeface="Arial" panose="020B0604020202020204" pitchFamily="34" charset="0"/>
              </a:rPr>
              <a:t>help access-list</a:t>
            </a:r>
            <a:r>
              <a:rPr lang="en-US" sz="1500" dirty="0">
                <a:latin typeface="Arial" panose="020B0604020202020204" pitchFamily="34" charset="0"/>
                <a:cs typeface="Arial" panose="020B0604020202020204" pitchFamily="34" charset="0"/>
              </a:rPr>
              <a:t> privileged EXEC command to display the syntax for all of the ACLs supported on an ASA platform.</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51</a:t>
            </a:fld>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 (Cont.)</a:t>
            </a:r>
          </a:p>
        </p:txBody>
      </p:sp>
      <p:sp>
        <p:nvSpPr>
          <p:cNvPr id="4" name="TextBox 3">
            <a:extLst>
              <a:ext uri="{FF2B5EF4-FFF2-40B4-BE49-F238E27FC236}">
                <a16:creationId xmlns:a16="http://schemas.microsoft.com/office/drawing/2014/main" id="{77C9E9C7-E3E5-48C9-A5EA-3AECB8313B66}"/>
              </a:ext>
            </a:extLst>
          </p:cNvPr>
          <p:cNvSpPr txBox="1"/>
          <p:nvPr/>
        </p:nvSpPr>
        <p:spPr>
          <a:xfrm>
            <a:off x="0" y="858423"/>
            <a:ext cx="77834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table provides examples of the uses of extended ACLs.</a:t>
            </a:r>
          </a:p>
        </p:txBody>
      </p:sp>
      <p:graphicFrame>
        <p:nvGraphicFramePr>
          <p:cNvPr id="9" name="Table 8">
            <a:extLst>
              <a:ext uri="{FF2B5EF4-FFF2-40B4-BE49-F238E27FC236}">
                <a16:creationId xmlns:a16="http://schemas.microsoft.com/office/drawing/2014/main" id="{C7879BED-25DB-4A5E-9D45-FC29CE79FE89}"/>
              </a:ext>
            </a:extLst>
          </p:cNvPr>
          <p:cNvGraphicFramePr>
            <a:graphicFrameLocks noGrp="1"/>
          </p:cNvGraphicFramePr>
          <p:nvPr>
            <p:extLst>
              <p:ext uri="{D42A27DB-BD31-4B8C-83A1-F6EECF244321}">
                <p14:modId xmlns:p14="http://schemas.microsoft.com/office/powerpoint/2010/main" val="1512303355"/>
              </p:ext>
            </p:extLst>
          </p:nvPr>
        </p:nvGraphicFramePr>
        <p:xfrm>
          <a:off x="91440" y="1371600"/>
          <a:ext cx="8961120" cy="2286000"/>
        </p:xfrm>
        <a:graphic>
          <a:graphicData uri="http://schemas.openxmlformats.org/drawingml/2006/table">
            <a:tbl>
              <a:tblPr/>
              <a:tblGrid>
                <a:gridCol w="3381225">
                  <a:extLst>
                    <a:ext uri="{9D8B030D-6E8A-4147-A177-3AD203B41FA5}">
                      <a16:colId xmlns:a16="http://schemas.microsoft.com/office/drawing/2014/main" val="20000"/>
                    </a:ext>
                  </a:extLst>
                </a:gridCol>
                <a:gridCol w="5579895">
                  <a:extLst>
                    <a:ext uri="{9D8B030D-6E8A-4147-A177-3AD203B41FA5}">
                      <a16:colId xmlns:a16="http://schemas.microsoft.com/office/drawing/2014/main" val="20001"/>
                    </a:ext>
                  </a:extLst>
                </a:gridCol>
              </a:tblGrid>
              <a:tr h="0">
                <a:tc>
                  <a:txBody>
                    <a:bodyPr/>
                    <a:lstStyle/>
                    <a:p>
                      <a:r>
                        <a:rPr lang="en-US" sz="1200" dirty="0">
                          <a:solidFill>
                            <a:srgbClr val="FFFFFF"/>
                          </a:solidFill>
                        </a:rPr>
                        <a:t>ACL Use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Control network access for IP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ASA does not allow any traffic from a lower security interface to a higher security interface unless it is explicitly permitted by an extended access list.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Identify traffic for AAA rules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AAA rules use access lists to identify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dirty="0">
                          <a:solidFill>
                            <a:srgbClr val="58585B"/>
                          </a:solidFill>
                        </a:rPr>
                        <a:t>Identify addresses for NAT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Policy NAT lets you identify local traffic for address translation by specifying the source and destination addresses in an extended access list.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dirty="0">
                          <a:solidFill>
                            <a:srgbClr val="58585B"/>
                          </a:solidFill>
                        </a:rPr>
                        <a:t>Establish VPN access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Extended access list can be used in VPN commands.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dirty="0">
                          <a:solidFill>
                            <a:srgbClr val="58585B"/>
                          </a:solidFill>
                        </a:rPr>
                        <a:t>Identify traffic for Modular Policy Framework (MPF)</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200" dirty="0">
                          <a:solidFill>
                            <a:srgbClr val="58585B"/>
                          </a:solidFill>
                        </a:rPr>
                        <a:t>Access lists can be used to identify traffic in a class map, which is used for features that support MPF.</a:t>
                      </a:r>
                      <a:endParaRPr lang="en-US" sz="1200" dirty="0"/>
                    </a:p>
                    <a:p>
                      <a:pPr marL="171450" indent="-171450">
                        <a:buFont typeface="Arial" panose="020B0604020202020204" pitchFamily="34" charset="0"/>
                        <a:buChar char="•"/>
                      </a:pPr>
                      <a:r>
                        <a:rPr lang="en-US" sz="1200" dirty="0">
                          <a:solidFill>
                            <a:srgbClr val="58585B"/>
                          </a:solidFill>
                        </a:rPr>
                        <a:t>Features that support MPF include TCP, general connection settings, and inspection.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52</a:t>
            </a:fld>
            <a:endParaRPr lang="en-US" dirty="0"/>
          </a:p>
        </p:txBody>
      </p:sp>
    </p:spTree>
    <p:extLst>
      <p:ext uri="{BB962C8B-B14F-4D97-AF65-F5344CB8AC3E}">
        <p14:creationId xmlns:p14="http://schemas.microsoft.com/office/powerpoint/2010/main" val="376993577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Types of ASA ACLs (Cont.)</a:t>
            </a:r>
          </a:p>
        </p:txBody>
      </p:sp>
      <p:sp>
        <p:nvSpPr>
          <p:cNvPr id="4" name="TextBox 3">
            <a:extLst>
              <a:ext uri="{FF2B5EF4-FFF2-40B4-BE49-F238E27FC236}">
                <a16:creationId xmlns:a16="http://schemas.microsoft.com/office/drawing/2014/main" id="{77C9E9C7-E3E5-48C9-A5EA-3AECB8313B66}"/>
              </a:ext>
            </a:extLst>
          </p:cNvPr>
          <p:cNvSpPr txBox="1"/>
          <p:nvPr/>
        </p:nvSpPr>
        <p:spPr>
          <a:xfrm>
            <a:off x="91440" y="1087821"/>
            <a:ext cx="7783436" cy="338554"/>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The table provides examples of uses of standard ACLs.</a:t>
            </a:r>
          </a:p>
        </p:txBody>
      </p:sp>
      <p:graphicFrame>
        <p:nvGraphicFramePr>
          <p:cNvPr id="75" name="Table 74"/>
          <p:cNvGraphicFramePr>
            <a:graphicFrameLocks noGrp="1"/>
          </p:cNvGraphicFramePr>
          <p:nvPr>
            <p:extLst>
              <p:ext uri="{D42A27DB-BD31-4B8C-83A1-F6EECF244321}">
                <p14:modId xmlns:p14="http://schemas.microsoft.com/office/powerpoint/2010/main" val="1798294288"/>
              </p:ext>
            </p:extLst>
          </p:nvPr>
        </p:nvGraphicFramePr>
        <p:xfrm>
          <a:off x="66665" y="1513198"/>
          <a:ext cx="8961120" cy="1143000"/>
        </p:xfrm>
        <a:graphic>
          <a:graphicData uri="http://schemas.openxmlformats.org/drawingml/2006/table">
            <a:tbl>
              <a:tblPr/>
              <a:tblGrid>
                <a:gridCol w="4480560">
                  <a:extLst>
                    <a:ext uri="{9D8B030D-6E8A-4147-A177-3AD203B41FA5}">
                      <a16:colId xmlns:a16="http://schemas.microsoft.com/office/drawing/2014/main" val="20000"/>
                    </a:ext>
                  </a:extLst>
                </a:gridCol>
                <a:gridCol w="4480560">
                  <a:extLst>
                    <a:ext uri="{9D8B030D-6E8A-4147-A177-3AD203B41FA5}">
                      <a16:colId xmlns:a16="http://schemas.microsoft.com/office/drawing/2014/main" val="20001"/>
                    </a:ext>
                  </a:extLst>
                </a:gridCol>
              </a:tblGrid>
              <a:tr h="0">
                <a:tc>
                  <a:txBody>
                    <a:bodyPr/>
                    <a:lstStyle/>
                    <a:p>
                      <a:r>
                        <a:rPr lang="en-US" sz="1200" dirty="0">
                          <a:solidFill>
                            <a:srgbClr val="FFFFFF"/>
                          </a:solidFill>
                        </a:rPr>
                        <a:t>ACL Use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dirty="0">
                          <a:solidFill>
                            <a:srgbClr val="58585B"/>
                          </a:solidFill>
                        </a:rPr>
                        <a:t>Identify OSPF destination network in route maps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Standard access lists include only the destination address.</a:t>
                      </a:r>
                      <a:endParaRPr lang="en-US" sz="1200" dirty="0"/>
                    </a:p>
                    <a:p>
                      <a:r>
                        <a:rPr lang="en-US" sz="1200" dirty="0">
                          <a:solidFill>
                            <a:srgbClr val="58585B"/>
                          </a:solidFill>
                        </a:rPr>
                        <a:t> It can be used to control the redistribution of OSPF routes.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dirty="0">
                          <a:solidFill>
                            <a:srgbClr val="58585B"/>
                          </a:solidFill>
                        </a:rPr>
                        <a:t>VPN filters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Filter traffic for LAN-to-LAN (L2L), Cisco VPN Client, and the Cisco AnyConnect Secure Mobility Client traffic.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bl>
          </a:graphicData>
        </a:graphic>
      </p:graphicFrame>
      <p:sp>
        <p:nvSpPr>
          <p:cNvPr id="11" name="TextBox 10">
            <a:extLst>
              <a:ext uri="{FF2B5EF4-FFF2-40B4-BE49-F238E27FC236}">
                <a16:creationId xmlns:a16="http://schemas.microsoft.com/office/drawing/2014/main" id="{A5390442-23D7-4713-9082-3100DB24D3AE}"/>
              </a:ext>
            </a:extLst>
          </p:cNvPr>
          <p:cNvSpPr txBox="1"/>
          <p:nvPr/>
        </p:nvSpPr>
        <p:spPr>
          <a:xfrm>
            <a:off x="91440" y="2796010"/>
            <a:ext cx="6310148" cy="369332"/>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provides examples of uses of IPv6 ACLs</a:t>
            </a:r>
            <a:r>
              <a:rPr lang="en-US" sz="1800" dirty="0">
                <a:latin typeface="Arial" panose="020B0604020202020204" pitchFamily="34" charset="0"/>
                <a:cs typeface="Arial" panose="020B0604020202020204" pitchFamily="34" charset="0"/>
              </a:rPr>
              <a:t>.</a:t>
            </a:r>
          </a:p>
        </p:txBody>
      </p:sp>
      <p:pic>
        <p:nvPicPr>
          <p:cNvPr id="5" name="Picture 4">
            <a:extLst>
              <a:ext uri="{FF2B5EF4-FFF2-40B4-BE49-F238E27FC236}">
                <a16:creationId xmlns:a16="http://schemas.microsoft.com/office/drawing/2014/main" id="{57B3C559-0C5B-4B00-9DA8-4D75757BCEC0}"/>
              </a:ext>
            </a:extLst>
          </p:cNvPr>
          <p:cNvPicPr>
            <a:picLocks noChangeAspect="1"/>
          </p:cNvPicPr>
          <p:nvPr/>
        </p:nvPicPr>
        <p:blipFill>
          <a:blip r:embed="rId3"/>
          <a:stretch>
            <a:fillRect/>
          </a:stretch>
        </p:blipFill>
        <p:spPr>
          <a:xfrm>
            <a:off x="41891" y="3241685"/>
            <a:ext cx="9010669" cy="95715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53</a:t>
            </a:fld>
            <a:endParaRPr lang="en-US" dirty="0"/>
          </a:p>
        </p:txBody>
      </p:sp>
    </p:spTree>
    <p:extLst>
      <p:ext uri="{BB962C8B-B14F-4D97-AF65-F5344CB8AC3E}">
        <p14:creationId xmlns:p14="http://schemas.microsoft.com/office/powerpoint/2010/main" val="17716034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Configuring an ASA ACL</a:t>
            </a:r>
          </a:p>
        </p:txBody>
      </p:sp>
      <p:sp>
        <p:nvSpPr>
          <p:cNvPr id="7" name="TextBox 6">
            <a:extLst>
              <a:ext uri="{FF2B5EF4-FFF2-40B4-BE49-F238E27FC236}">
                <a16:creationId xmlns:a16="http://schemas.microsoft.com/office/drawing/2014/main" id="{26D672E1-1971-4EED-95DB-0AA2B0AA9269}"/>
              </a:ext>
            </a:extLst>
          </p:cNvPr>
          <p:cNvSpPr txBox="1"/>
          <p:nvPr/>
        </p:nvSpPr>
        <p:spPr>
          <a:xfrm>
            <a:off x="91440" y="1048256"/>
            <a:ext cx="2559294" cy="304698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IOS and ASA ACLs have similar elements, but some options vary with the ASA. </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There are many options that can be used with ACLs. However, for most needs, a more useful and condensed version of the syntax is shown in the figure.</a:t>
            </a:r>
          </a:p>
        </p:txBody>
      </p:sp>
      <p:pic>
        <p:nvPicPr>
          <p:cNvPr id="5" name="Picture 4">
            <a:extLst>
              <a:ext uri="{FF2B5EF4-FFF2-40B4-BE49-F238E27FC236}">
                <a16:creationId xmlns:a16="http://schemas.microsoft.com/office/drawing/2014/main" id="{06848DA5-1F32-4613-9D6A-044B03A6FD4B}"/>
              </a:ext>
            </a:extLst>
          </p:cNvPr>
          <p:cNvPicPr>
            <a:picLocks noChangeAspect="1"/>
          </p:cNvPicPr>
          <p:nvPr/>
        </p:nvPicPr>
        <p:blipFill>
          <a:blip r:embed="rId3"/>
          <a:stretch>
            <a:fillRect/>
          </a:stretch>
        </p:blipFill>
        <p:spPr>
          <a:xfrm>
            <a:off x="2694878" y="787062"/>
            <a:ext cx="6220522" cy="3842088"/>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54</a:t>
            </a:fld>
            <a:endParaRPr 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Configuring an ASA ACL (Cont.)</a:t>
            </a:r>
          </a:p>
        </p:txBody>
      </p:sp>
      <p:sp>
        <p:nvSpPr>
          <p:cNvPr id="7" name="TextBox 6">
            <a:extLst>
              <a:ext uri="{FF2B5EF4-FFF2-40B4-BE49-F238E27FC236}">
                <a16:creationId xmlns:a16="http://schemas.microsoft.com/office/drawing/2014/main" id="{26D672E1-1971-4EED-95DB-0AA2B0AA9269}"/>
              </a:ext>
            </a:extLst>
          </p:cNvPr>
          <p:cNvSpPr txBox="1"/>
          <p:nvPr/>
        </p:nvSpPr>
        <p:spPr>
          <a:xfrm>
            <a:off x="91439" y="731520"/>
            <a:ext cx="8689953"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table describes elements of an ASA ACL.</a:t>
            </a:r>
          </a:p>
        </p:txBody>
      </p:sp>
      <p:graphicFrame>
        <p:nvGraphicFramePr>
          <p:cNvPr id="39" name="Table 38"/>
          <p:cNvGraphicFramePr>
            <a:graphicFrameLocks noGrp="1"/>
          </p:cNvGraphicFramePr>
          <p:nvPr>
            <p:extLst>
              <p:ext uri="{D42A27DB-BD31-4B8C-83A1-F6EECF244321}">
                <p14:modId xmlns:p14="http://schemas.microsoft.com/office/powerpoint/2010/main" val="3367667975"/>
              </p:ext>
            </p:extLst>
          </p:nvPr>
        </p:nvGraphicFramePr>
        <p:xfrm>
          <a:off x="182878" y="1284890"/>
          <a:ext cx="8689953" cy="3535680"/>
        </p:xfrm>
        <a:graphic>
          <a:graphicData uri="http://schemas.openxmlformats.org/drawingml/2006/table">
            <a:tbl>
              <a:tblPr/>
              <a:tblGrid>
                <a:gridCol w="1817604">
                  <a:extLst>
                    <a:ext uri="{9D8B030D-6E8A-4147-A177-3AD203B41FA5}">
                      <a16:colId xmlns:a16="http://schemas.microsoft.com/office/drawing/2014/main" val="20000"/>
                    </a:ext>
                  </a:extLst>
                </a:gridCol>
                <a:gridCol w="6872349">
                  <a:extLst>
                    <a:ext uri="{9D8B030D-6E8A-4147-A177-3AD203B41FA5}">
                      <a16:colId xmlns:a16="http://schemas.microsoft.com/office/drawing/2014/main" val="20001"/>
                    </a:ext>
                  </a:extLst>
                </a:gridCol>
              </a:tblGrid>
              <a:tr h="0">
                <a:tc>
                  <a:txBody>
                    <a:bodyPr/>
                    <a:lstStyle/>
                    <a:p>
                      <a:r>
                        <a:rPr lang="en-US" sz="1200" dirty="0">
                          <a:solidFill>
                            <a:srgbClr val="FFFFFF"/>
                          </a:solidFill>
                        </a:rPr>
                        <a:t>Element</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000" b="0" dirty="0">
                          <a:latin typeface="Arial" panose="020B0604020202020204" pitchFamily="34" charset="0"/>
                          <a:cs typeface="Arial" panose="020B0604020202020204" pitchFamily="34" charset="0"/>
                        </a:rPr>
                        <a:t>ACL id</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latin typeface="Arial" panose="020B0604020202020204" pitchFamily="34" charset="0"/>
                          <a:cs typeface="Arial" panose="020B0604020202020204" pitchFamily="34" charset="0"/>
                        </a:rPr>
                        <a:t>The name of the ACL.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86720615"/>
                  </a:ext>
                </a:extLst>
              </a:tr>
              <a:tr h="0">
                <a:tc>
                  <a:txBody>
                    <a:bodyPr/>
                    <a:lstStyle/>
                    <a:p>
                      <a:r>
                        <a:rPr lang="en-US" sz="1000" dirty="0">
                          <a:solidFill>
                            <a:srgbClr val="58585B"/>
                          </a:solidFill>
                          <a:latin typeface="Arial" panose="020B0604020202020204" pitchFamily="34" charset="0"/>
                          <a:cs typeface="Arial" panose="020B0604020202020204" pitchFamily="34" charset="0"/>
                        </a:rPr>
                        <a:t>Action</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Can be </a:t>
                      </a:r>
                      <a:r>
                        <a:rPr lang="en-US" sz="1000" b="1" dirty="0">
                          <a:solidFill>
                            <a:srgbClr val="58585B"/>
                          </a:solidFill>
                          <a:latin typeface="Arial" panose="020B0604020202020204" pitchFamily="34" charset="0"/>
                          <a:cs typeface="Arial" panose="020B0604020202020204" pitchFamily="34" charset="0"/>
                        </a:rPr>
                        <a:t>permit</a:t>
                      </a:r>
                      <a:r>
                        <a:rPr lang="en-US" sz="1000" dirty="0">
                          <a:solidFill>
                            <a:srgbClr val="58585B"/>
                          </a:solidFill>
                          <a:latin typeface="Arial" panose="020B0604020202020204" pitchFamily="34" charset="0"/>
                          <a:cs typeface="Arial" panose="020B0604020202020204" pitchFamily="34" charset="0"/>
                        </a:rPr>
                        <a:t> or </a:t>
                      </a:r>
                      <a:r>
                        <a:rPr lang="en-US" sz="1000" b="1" dirty="0">
                          <a:solidFill>
                            <a:srgbClr val="58585B"/>
                          </a:solidFill>
                          <a:latin typeface="Arial" panose="020B0604020202020204" pitchFamily="34" charset="0"/>
                          <a:cs typeface="Arial" panose="020B0604020202020204" pitchFamily="34" charset="0"/>
                        </a:rPr>
                        <a:t>deny</a:t>
                      </a:r>
                      <a:r>
                        <a:rPr lang="en-US" sz="1000" dirty="0">
                          <a:solidFill>
                            <a:srgbClr val="58585B"/>
                          </a:solidFill>
                          <a:latin typeface="Arial" panose="020B0604020202020204" pitchFamily="34" charset="0"/>
                          <a:cs typeface="Arial" panose="020B0604020202020204" pitchFamily="34" charset="0"/>
                        </a:rPr>
                        <a: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000" dirty="0">
                          <a:solidFill>
                            <a:srgbClr val="58585B"/>
                          </a:solidFill>
                          <a:latin typeface="Arial" panose="020B0604020202020204" pitchFamily="34" charset="0"/>
                          <a:cs typeface="Arial" panose="020B0604020202020204" pitchFamily="34" charset="0"/>
                        </a:rPr>
                        <a:t>Protocol number - Source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Can be IP for all traffic, or the name / IP protocol number (0-250) including icmp ( 1), tcp ( 6), udp ( 17), or a protocol object-group.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Identifies the source and can be </a:t>
                      </a:r>
                      <a:r>
                        <a:rPr lang="en-US" sz="1000" b="1" dirty="0">
                          <a:solidFill>
                            <a:srgbClr val="58585B"/>
                          </a:solidFill>
                          <a:latin typeface="Arial" panose="020B0604020202020204" pitchFamily="34" charset="0"/>
                          <a:cs typeface="Arial" panose="020B0604020202020204" pitchFamily="34" charset="0"/>
                        </a:rPr>
                        <a:t>any</a:t>
                      </a:r>
                      <a:r>
                        <a:rPr lang="en-US" sz="1000" dirty="0">
                          <a:solidFill>
                            <a:srgbClr val="58585B"/>
                          </a:solidFill>
                          <a:latin typeface="Arial" panose="020B0604020202020204" pitchFamily="34" charset="0"/>
                          <a:cs typeface="Arial" panose="020B0604020202020204" pitchFamily="34" charset="0"/>
                        </a:rPr>
                        <a:t>, a host, a network, or a network object group.</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For to-the-box-traffic filtering, the interface keyword is used to specify the source interface of the ASA.</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 port operator</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(Optional) Operand is used in conjunction with the source port.</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Valid operands include </a:t>
                      </a:r>
                      <a:r>
                        <a:rPr lang="en-US" sz="1000" b="1" dirty="0">
                          <a:solidFill>
                            <a:srgbClr val="58585B"/>
                          </a:solidFill>
                          <a:latin typeface="Arial" panose="020B0604020202020204" pitchFamily="34" charset="0"/>
                          <a:cs typeface="Arial" panose="020B0604020202020204" pitchFamily="34" charset="0"/>
                        </a:rPr>
                        <a:t>lt</a:t>
                      </a:r>
                      <a:r>
                        <a:rPr lang="en-US" sz="1000" dirty="0">
                          <a:solidFill>
                            <a:srgbClr val="58585B"/>
                          </a:solidFill>
                          <a:latin typeface="Arial" panose="020B0604020202020204" pitchFamily="34" charset="0"/>
                          <a:cs typeface="Arial" panose="020B0604020202020204" pitchFamily="34" charset="0"/>
                        </a:rPr>
                        <a:t> (less than), </a:t>
                      </a:r>
                      <a:r>
                        <a:rPr lang="en-US" sz="1000" b="1" dirty="0">
                          <a:solidFill>
                            <a:srgbClr val="58585B"/>
                          </a:solidFill>
                          <a:latin typeface="Arial" panose="020B0604020202020204" pitchFamily="34" charset="0"/>
                          <a:cs typeface="Arial" panose="020B0604020202020204" pitchFamily="34" charset="0"/>
                        </a:rPr>
                        <a:t>gt </a:t>
                      </a:r>
                      <a:r>
                        <a:rPr lang="en-US" sz="1000" dirty="0">
                          <a:solidFill>
                            <a:srgbClr val="58585B"/>
                          </a:solidFill>
                          <a:latin typeface="Arial" panose="020B0604020202020204" pitchFamily="34" charset="0"/>
                          <a:cs typeface="Arial" panose="020B0604020202020204" pitchFamily="34" charset="0"/>
                        </a:rPr>
                        <a:t>(greater than), </a:t>
                      </a:r>
                      <a:r>
                        <a:rPr lang="en-US" sz="1000" b="1" dirty="0">
                          <a:solidFill>
                            <a:srgbClr val="58585B"/>
                          </a:solidFill>
                          <a:latin typeface="Arial" panose="020B0604020202020204" pitchFamily="34" charset="0"/>
                          <a:cs typeface="Arial" panose="020B0604020202020204" pitchFamily="34" charset="0"/>
                        </a:rPr>
                        <a:t>eq</a:t>
                      </a:r>
                      <a:r>
                        <a:rPr lang="en-US" sz="1000" dirty="0">
                          <a:solidFill>
                            <a:srgbClr val="58585B"/>
                          </a:solidFill>
                          <a:latin typeface="Arial" panose="020B0604020202020204" pitchFamily="34" charset="0"/>
                          <a:cs typeface="Arial" panose="020B0604020202020204" pitchFamily="34" charset="0"/>
                        </a:rPr>
                        <a:t> (equal), </a:t>
                      </a:r>
                      <a:r>
                        <a:rPr lang="en-US" sz="1000" b="1" dirty="0">
                          <a:solidFill>
                            <a:srgbClr val="58585B"/>
                          </a:solidFill>
                          <a:latin typeface="Arial" panose="020B0604020202020204" pitchFamily="34" charset="0"/>
                          <a:cs typeface="Arial" panose="020B0604020202020204" pitchFamily="34" charset="0"/>
                        </a:rPr>
                        <a:t>neq</a:t>
                      </a:r>
                      <a:r>
                        <a:rPr lang="en-US" sz="1000" dirty="0">
                          <a:solidFill>
                            <a:srgbClr val="58585B"/>
                          </a:solidFill>
                          <a:latin typeface="Arial" panose="020B0604020202020204" pitchFamily="34" charset="0"/>
                          <a:cs typeface="Arial" panose="020B0604020202020204" pitchFamily="34" charset="0"/>
                        </a:rPr>
                        <a:t> (not equal), and </a:t>
                      </a:r>
                      <a:r>
                        <a:rPr lang="en-US" sz="1000" b="1" dirty="0">
                          <a:solidFill>
                            <a:srgbClr val="58585B"/>
                          </a:solidFill>
                          <a:latin typeface="Arial" panose="020B0604020202020204" pitchFamily="34" charset="0"/>
                          <a:cs typeface="Arial" panose="020B0604020202020204" pitchFamily="34" charset="0"/>
                        </a:rPr>
                        <a:t>range</a:t>
                      </a:r>
                      <a:r>
                        <a:rPr lang="en-US" sz="1000" dirty="0">
                          <a:solidFill>
                            <a:srgbClr val="58585B"/>
                          </a:solidFill>
                          <a:latin typeface="Arial" panose="020B0604020202020204" pitchFamily="34" charset="0"/>
                          <a:cs typeface="Arial" panose="020B0604020202020204" pitchFamily="34" charset="0"/>
                        </a:rPr>
                        <a:t> for an inclusive range.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000" dirty="0">
                          <a:solidFill>
                            <a:srgbClr val="58585B"/>
                          </a:solidFill>
                          <a:latin typeface="Arial" panose="020B0604020202020204" pitchFamily="34" charset="0"/>
                          <a:cs typeface="Arial" panose="020B0604020202020204" pitchFamily="34" charset="0"/>
                        </a:rPr>
                        <a:t>Source port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Can be the actual TCP or UDP port number, select port names, or service object 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Identifies the destination and like the source, it can be</a:t>
                      </a:r>
                      <a:r>
                        <a:rPr lang="en-US" sz="1000" b="1" dirty="0">
                          <a:solidFill>
                            <a:srgbClr val="58585B"/>
                          </a:solidFill>
                          <a:latin typeface="Arial" panose="020B0604020202020204" pitchFamily="34" charset="0"/>
                          <a:cs typeface="Arial" panose="020B0604020202020204" pitchFamily="34" charset="0"/>
                        </a:rPr>
                        <a:t> any</a:t>
                      </a:r>
                      <a:r>
                        <a:rPr lang="en-US" sz="1000" dirty="0">
                          <a:solidFill>
                            <a:srgbClr val="58585B"/>
                          </a:solidFill>
                          <a:latin typeface="Arial" panose="020B0604020202020204" pitchFamily="34" charset="0"/>
                          <a:cs typeface="Arial" panose="020B0604020202020204" pitchFamily="34" charset="0"/>
                        </a:rPr>
                        <a:t>, a host, a network, or a network object group. </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For to-the-box-traffic filtering, the interface keyword is used to specify the destination interface of the ASA.</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 port operator</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(Optional) Operand is used in conjunction with the destination port.</a:t>
                      </a:r>
                      <a:endParaRPr lang="en-US" sz="100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000" dirty="0">
                          <a:solidFill>
                            <a:srgbClr val="58585B"/>
                          </a:solidFill>
                          <a:latin typeface="Arial" panose="020B0604020202020204" pitchFamily="34" charset="0"/>
                          <a:cs typeface="Arial" panose="020B0604020202020204" pitchFamily="34" charset="0"/>
                        </a:rPr>
                        <a:t> Valid operands are the same as the source port operands.</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000" dirty="0">
                          <a:solidFill>
                            <a:srgbClr val="58585B"/>
                          </a:solidFill>
                          <a:latin typeface="Arial" panose="020B0604020202020204" pitchFamily="34" charset="0"/>
                          <a:cs typeface="Arial" panose="020B0604020202020204" pitchFamily="34" charset="0"/>
                        </a:rPr>
                        <a:t>Destination port</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Can be the actual TCP or UDP port number, select port names, or service object group.</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r h="0">
                <a:tc>
                  <a:txBody>
                    <a:bodyPr/>
                    <a:lstStyle/>
                    <a:p>
                      <a:r>
                        <a:rPr lang="en-US" sz="1000" dirty="0">
                          <a:solidFill>
                            <a:srgbClr val="58585B"/>
                          </a:solidFill>
                          <a:latin typeface="Arial" panose="020B0604020202020204" pitchFamily="34" charset="0"/>
                          <a:cs typeface="Arial" panose="020B0604020202020204" pitchFamily="34" charset="0"/>
                        </a:rPr>
                        <a:t>Log</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000" dirty="0">
                          <a:solidFill>
                            <a:srgbClr val="58585B"/>
                          </a:solidFill>
                          <a:latin typeface="Arial" panose="020B0604020202020204" pitchFamily="34" charset="0"/>
                          <a:cs typeface="Arial" panose="020B0604020202020204" pitchFamily="34" charset="0"/>
                        </a:rPr>
                        <a:t>Can set elements for syslog including severity level and log interval.</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9"/>
                  </a:ext>
                </a:extLst>
              </a:tr>
              <a:tr h="0">
                <a:tc>
                  <a:txBody>
                    <a:bodyPr/>
                    <a:lstStyle/>
                    <a:p>
                      <a:r>
                        <a:rPr lang="en-US" sz="1000" dirty="0">
                          <a:solidFill>
                            <a:srgbClr val="58585B"/>
                          </a:solidFill>
                          <a:latin typeface="Arial" panose="020B0604020202020204" pitchFamily="34" charset="0"/>
                          <a:cs typeface="Arial" panose="020B0604020202020204" pitchFamily="34" charset="0"/>
                        </a:rPr>
                        <a:t>Time range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000" dirty="0">
                          <a:solidFill>
                            <a:srgbClr val="58585B"/>
                          </a:solidFill>
                          <a:latin typeface="Arial" panose="020B0604020202020204" pitchFamily="34" charset="0"/>
                          <a:cs typeface="Arial" panose="020B0604020202020204" pitchFamily="34" charset="0"/>
                        </a:rPr>
                        <a:t>(Optional) Specify a time range for the ACE.</a:t>
                      </a:r>
                      <a:endParaRPr lang="en-US" sz="1000" dirty="0">
                        <a:latin typeface="Arial" panose="020B0604020202020204" pitchFamily="34" charset="0"/>
                        <a:cs typeface="Arial" panose="020B0604020202020204" pitchFamily="34"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10"/>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55</a:t>
            </a:fld>
            <a:endParaRPr lang="en-US" dirty="0"/>
          </a:p>
        </p:txBody>
      </p:sp>
    </p:spTree>
    <p:extLst>
      <p:ext uri="{BB962C8B-B14F-4D97-AF65-F5344CB8AC3E}">
        <p14:creationId xmlns:p14="http://schemas.microsoft.com/office/powerpoint/2010/main" val="31347465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Syntax for Applying an ASA ACL</a:t>
            </a:r>
          </a:p>
        </p:txBody>
      </p:sp>
      <p:sp>
        <p:nvSpPr>
          <p:cNvPr id="7" name="TextBox 6">
            <a:extLst>
              <a:ext uri="{FF2B5EF4-FFF2-40B4-BE49-F238E27FC236}">
                <a16:creationId xmlns:a16="http://schemas.microsoft.com/office/drawing/2014/main" id="{FB76DFE4-5DB4-443B-9263-4CDD4E5FFE92}"/>
              </a:ext>
            </a:extLst>
          </p:cNvPr>
          <p:cNvSpPr txBox="1"/>
          <p:nvPr/>
        </p:nvSpPr>
        <p:spPr>
          <a:xfrm>
            <a:off x="-1" y="801217"/>
            <a:ext cx="9199179" cy="1077218"/>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example displays the command syntax and parameter description for applying the ACL to an interface using the </a:t>
            </a:r>
            <a:r>
              <a:rPr lang="en-US" sz="1600" b="1" dirty="0">
                <a:latin typeface="Arial" panose="020B0604020202020204" pitchFamily="34" charset="0"/>
                <a:cs typeface="Arial" panose="020B0604020202020204" pitchFamily="34" charset="0"/>
              </a:rPr>
              <a:t>access-group</a:t>
            </a:r>
            <a:r>
              <a:rPr lang="en-US" sz="1600" dirty="0">
                <a:latin typeface="Arial" panose="020B0604020202020204" pitchFamily="34" charset="0"/>
                <a:cs typeface="Arial" panose="020B0604020202020204" pitchFamily="34" charset="0"/>
              </a:rPr>
              <a:t> command syntax. To verify ACLs, use the </a:t>
            </a:r>
            <a:r>
              <a:rPr lang="en-US" sz="1600" b="1" dirty="0">
                <a:latin typeface="Arial" panose="020B0604020202020204" pitchFamily="34" charset="0"/>
                <a:cs typeface="Arial" panose="020B0604020202020204" pitchFamily="34" charset="0"/>
              </a:rPr>
              <a:t>show access-list </a:t>
            </a:r>
            <a:r>
              <a:rPr lang="en-US" sz="1600" dirty="0">
                <a:latin typeface="Arial" panose="020B0604020202020204" pitchFamily="34" charset="0"/>
                <a:cs typeface="Arial" panose="020B0604020202020204" pitchFamily="34" charset="0"/>
              </a:rPr>
              <a:t>and </a:t>
            </a:r>
            <a:r>
              <a:rPr lang="en-US" sz="1600" b="1" dirty="0">
                <a:latin typeface="Arial" panose="020B0604020202020204" pitchFamily="34" charset="0"/>
                <a:cs typeface="Arial" panose="020B0604020202020204" pitchFamily="34" charset="0"/>
              </a:rPr>
              <a:t>show running-config access-list </a:t>
            </a:r>
            <a:r>
              <a:rPr lang="en-US" sz="1600" dirty="0">
                <a:latin typeface="Arial" panose="020B0604020202020204" pitchFamily="34" charset="0"/>
                <a:cs typeface="Arial" panose="020B0604020202020204" pitchFamily="34" charset="0"/>
              </a:rPr>
              <a:t>commands. To erase a configured ACL, use the </a:t>
            </a:r>
            <a:r>
              <a:rPr lang="en-US" sz="1600" b="1" dirty="0">
                <a:latin typeface="Arial" panose="020B0604020202020204" pitchFamily="34" charset="0"/>
                <a:cs typeface="Arial" panose="020B0604020202020204" pitchFamily="34" charset="0"/>
              </a:rPr>
              <a:t>clear configure access-list</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id</a:t>
            </a:r>
            <a:r>
              <a:rPr lang="en-US" sz="1600" dirty="0">
                <a:latin typeface="Arial" panose="020B0604020202020204" pitchFamily="34" charset="0"/>
                <a:cs typeface="Arial" panose="020B0604020202020204" pitchFamily="34" charset="0"/>
              </a:rPr>
              <a:t> command.</a:t>
            </a:r>
          </a:p>
        </p:txBody>
      </p:sp>
      <p:graphicFrame>
        <p:nvGraphicFramePr>
          <p:cNvPr id="40" name="Table 39"/>
          <p:cNvGraphicFramePr>
            <a:graphicFrameLocks noGrp="1"/>
          </p:cNvGraphicFramePr>
          <p:nvPr>
            <p:extLst>
              <p:ext uri="{D42A27DB-BD31-4B8C-83A1-F6EECF244321}">
                <p14:modId xmlns:p14="http://schemas.microsoft.com/office/powerpoint/2010/main" val="4097284038"/>
              </p:ext>
            </p:extLst>
          </p:nvPr>
        </p:nvGraphicFramePr>
        <p:xfrm>
          <a:off x="119028" y="2259003"/>
          <a:ext cx="8961120" cy="2331720"/>
        </p:xfrm>
        <a:graphic>
          <a:graphicData uri="http://schemas.openxmlformats.org/drawingml/2006/table">
            <a:tbl>
              <a:tblPr/>
              <a:tblGrid>
                <a:gridCol w="1976900">
                  <a:extLst>
                    <a:ext uri="{9D8B030D-6E8A-4147-A177-3AD203B41FA5}">
                      <a16:colId xmlns:a16="http://schemas.microsoft.com/office/drawing/2014/main" val="20000"/>
                    </a:ext>
                  </a:extLst>
                </a:gridCol>
                <a:gridCol w="6984220">
                  <a:extLst>
                    <a:ext uri="{9D8B030D-6E8A-4147-A177-3AD203B41FA5}">
                      <a16:colId xmlns:a16="http://schemas.microsoft.com/office/drawing/2014/main" val="20001"/>
                    </a:ext>
                  </a:extLst>
                </a:gridCol>
              </a:tblGrid>
              <a:tr h="0">
                <a:tc>
                  <a:txBody>
                    <a:bodyPr/>
                    <a:lstStyle/>
                    <a:p>
                      <a:r>
                        <a:rPr lang="en-US" sz="1200" dirty="0">
                          <a:solidFill>
                            <a:srgbClr val="FFFFFF"/>
                          </a:solidFill>
                        </a:rPr>
                        <a:t>Syntax</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i="0" dirty="0">
                          <a:solidFill>
                            <a:srgbClr val="58585B"/>
                          </a:solidFill>
                          <a:latin typeface="Courier New" panose="02070309020205020404" pitchFamily="49" charset="0"/>
                          <a:cs typeface="Courier New" panose="02070309020205020404" pitchFamily="49" charset="0"/>
                        </a:rPr>
                        <a:t>access-group</a:t>
                      </a:r>
                      <a:endParaRPr lang="en-US" sz="1200" b="1" i="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Keyword used to apply an ACL to an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i="1" dirty="0">
                          <a:solidFill>
                            <a:srgbClr val="58585B"/>
                          </a:solidFill>
                          <a:latin typeface="Courier New" panose="02070309020205020404" pitchFamily="49" charset="0"/>
                          <a:cs typeface="Courier New" panose="02070309020205020404" pitchFamily="49" charset="0"/>
                        </a:rPr>
                        <a:t>id</a:t>
                      </a:r>
                      <a:endParaRPr lang="en-US" sz="1200" i="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name of the actual ACL to be applied to an interface.</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2"/>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in</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The ACL will filter inbound packets.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3"/>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out</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The ACL will filter outbound packets.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4"/>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interface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Keyword to specify the interface to which to apply the ACL.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5"/>
                  </a:ext>
                </a:extLst>
              </a:tr>
              <a:tr h="0">
                <a:tc>
                  <a:txBody>
                    <a:bodyPr/>
                    <a:lstStyle/>
                    <a:p>
                      <a:pPr marL="0" algn="l" defTabSz="914400" rtl="0" eaLnBrk="1" latinLnBrk="0" hangingPunct="1"/>
                      <a:r>
                        <a:rPr lang="en-US" sz="1200" b="1" kern="1200" dirty="0">
                          <a:solidFill>
                            <a:srgbClr val="58585B"/>
                          </a:solidFill>
                          <a:latin typeface="Courier New" panose="02070309020205020404" pitchFamily="49" charset="0"/>
                          <a:ea typeface="+mn-ea"/>
                          <a:cs typeface="Courier New" panose="02070309020205020404" pitchFamily="49" charset="0"/>
                        </a:rPr>
                        <a:t>if_name</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pPr marL="0" algn="l" defTabSz="914400" rtl="0" eaLnBrk="1" latinLnBrk="0" hangingPunct="1"/>
                      <a:r>
                        <a:rPr lang="en-US" sz="1200" b="0" kern="1200" dirty="0">
                          <a:solidFill>
                            <a:srgbClr val="58585B"/>
                          </a:solidFill>
                          <a:latin typeface="+mn-lt"/>
                          <a:ea typeface="+mn-ea"/>
                          <a:cs typeface="+mn-cs"/>
                        </a:rPr>
                        <a:t>The name of the interface to which to apply an ACL.</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6"/>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per-user-override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Option that allows downloadable ACLs to override the entries on the interface ACL.</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7"/>
                  </a:ext>
                </a:extLst>
              </a:tr>
              <a:tr h="0">
                <a:tc>
                  <a:txBody>
                    <a:bodyPr/>
                    <a:lstStyle/>
                    <a:p>
                      <a:r>
                        <a:rPr lang="en-US" sz="1200" b="1" dirty="0">
                          <a:solidFill>
                            <a:srgbClr val="58585B"/>
                          </a:solidFill>
                          <a:latin typeface="Courier New" panose="02070309020205020404" pitchFamily="49" charset="0"/>
                          <a:cs typeface="Courier New" panose="02070309020205020404" pitchFamily="49" charset="0"/>
                        </a:rPr>
                        <a:t>control-plane</a:t>
                      </a:r>
                      <a:endParaRPr lang="en-US" sz="1200" b="1"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tc>
                  <a:txBody>
                    <a:bodyPr/>
                    <a:lstStyle/>
                    <a:p>
                      <a:r>
                        <a:rPr lang="en-US" sz="1200" dirty="0">
                          <a:solidFill>
                            <a:srgbClr val="58585B"/>
                          </a:solidFill>
                        </a:rPr>
                        <a:t>Keyword to specify whether the applied ACL analyzes traffic destined to ASA for management purposes.</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8"/>
                  </a:ext>
                </a:extLst>
              </a:tr>
            </a:tbl>
          </a:graphicData>
        </a:graphic>
      </p:graphicFrame>
      <p:pic>
        <p:nvPicPr>
          <p:cNvPr id="5" name="Picture 4">
            <a:extLst>
              <a:ext uri="{FF2B5EF4-FFF2-40B4-BE49-F238E27FC236}">
                <a16:creationId xmlns:a16="http://schemas.microsoft.com/office/drawing/2014/main" id="{C8E7B3EC-374E-498F-9BE5-73B417C0EA86}"/>
              </a:ext>
            </a:extLst>
          </p:cNvPr>
          <p:cNvPicPr>
            <a:picLocks noChangeAspect="1"/>
          </p:cNvPicPr>
          <p:nvPr/>
        </p:nvPicPr>
        <p:blipFill>
          <a:blip r:embed="rId3"/>
          <a:stretch>
            <a:fillRect/>
          </a:stretch>
        </p:blipFill>
        <p:spPr>
          <a:xfrm>
            <a:off x="63852" y="1835388"/>
            <a:ext cx="9144000" cy="4759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56</a:t>
            </a:fld>
            <a:endParaRPr 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ACL Examples</a:t>
            </a:r>
          </a:p>
        </p:txBody>
      </p:sp>
      <p:sp>
        <p:nvSpPr>
          <p:cNvPr id="9" name="TextBox 8">
            <a:extLst>
              <a:ext uri="{FF2B5EF4-FFF2-40B4-BE49-F238E27FC236}">
                <a16:creationId xmlns:a16="http://schemas.microsoft.com/office/drawing/2014/main" id="{E75F2F6F-B147-43EE-ACDD-A8B872D71E3F}"/>
              </a:ext>
            </a:extLst>
          </p:cNvPr>
          <p:cNvSpPr txBox="1"/>
          <p:nvPr/>
        </p:nvSpPr>
        <p:spPr>
          <a:xfrm>
            <a:off x="72828" y="836868"/>
            <a:ext cx="6619285" cy="923330"/>
          </a:xfrm>
          <a:prstGeom prst="rect">
            <a:avLst/>
          </a:prstGeom>
          <a:noFill/>
        </p:spPr>
        <p:txBody>
          <a:bodyPr wrap="square">
            <a:spAutoFit/>
          </a:bodyPr>
          <a:lstStyle/>
          <a:p>
            <a:r>
              <a:rPr lang="en-US" dirty="0">
                <a:effectLst/>
              </a:rPr>
              <a:t>Example 1</a:t>
            </a:r>
          </a:p>
          <a:p>
            <a:pPr>
              <a:buFont typeface="Arial" panose="020B0604020202020204" pitchFamily="34" charset="0"/>
              <a:buChar char="•"/>
            </a:pPr>
            <a:r>
              <a:rPr lang="en-US" dirty="0">
                <a:effectLst/>
              </a:rPr>
              <a:t>ACL allows all hosts on the inside network to go through the ASA.</a:t>
            </a:r>
          </a:p>
          <a:p>
            <a:pPr>
              <a:buFont typeface="Arial" panose="020B0604020202020204" pitchFamily="34" charset="0"/>
              <a:buChar char="•"/>
            </a:pPr>
            <a:r>
              <a:rPr lang="en-US" dirty="0">
                <a:effectLst/>
              </a:rPr>
              <a:t>By default, all other traffic is denied unless explicitly permitted.</a:t>
            </a:r>
          </a:p>
        </p:txBody>
      </p:sp>
      <p:pic>
        <p:nvPicPr>
          <p:cNvPr id="10" name="Picture 9">
            <a:extLst>
              <a:ext uri="{FF2B5EF4-FFF2-40B4-BE49-F238E27FC236}">
                <a16:creationId xmlns:a16="http://schemas.microsoft.com/office/drawing/2014/main" id="{0C2CA25B-4B6E-4465-AC0F-C08E1C45C6DE}"/>
              </a:ext>
            </a:extLst>
          </p:cNvPr>
          <p:cNvPicPr>
            <a:picLocks noChangeAspect="1"/>
          </p:cNvPicPr>
          <p:nvPr/>
        </p:nvPicPr>
        <p:blipFill>
          <a:blip r:embed="rId3"/>
          <a:stretch>
            <a:fillRect/>
          </a:stretch>
        </p:blipFill>
        <p:spPr>
          <a:xfrm>
            <a:off x="72828" y="1915775"/>
            <a:ext cx="9144000" cy="737303"/>
          </a:xfrm>
          <a:prstGeom prst="rect">
            <a:avLst/>
          </a:prstGeom>
        </p:spPr>
      </p:pic>
      <p:sp>
        <p:nvSpPr>
          <p:cNvPr id="13" name="TextBox 12">
            <a:extLst>
              <a:ext uri="{FF2B5EF4-FFF2-40B4-BE49-F238E27FC236}">
                <a16:creationId xmlns:a16="http://schemas.microsoft.com/office/drawing/2014/main" id="{56F1F60B-77D3-4AA0-9138-DE211DC7330F}"/>
              </a:ext>
            </a:extLst>
          </p:cNvPr>
          <p:cNvSpPr txBox="1"/>
          <p:nvPr/>
        </p:nvSpPr>
        <p:spPr>
          <a:xfrm>
            <a:off x="72828" y="2653078"/>
            <a:ext cx="8166326" cy="1200329"/>
          </a:xfrm>
          <a:prstGeom prst="rect">
            <a:avLst/>
          </a:prstGeom>
          <a:noFill/>
        </p:spPr>
        <p:txBody>
          <a:bodyPr wrap="square">
            <a:spAutoFit/>
          </a:bodyPr>
          <a:lstStyle/>
          <a:p>
            <a:r>
              <a:rPr lang="en-US" dirty="0">
                <a:effectLst/>
              </a:rPr>
              <a:t>Example 2</a:t>
            </a:r>
          </a:p>
          <a:p>
            <a:pPr>
              <a:buFont typeface="Arial" panose="020B0604020202020204" pitchFamily="34" charset="0"/>
              <a:buChar char="•"/>
            </a:pPr>
            <a:r>
              <a:rPr lang="en-US" dirty="0">
                <a:effectLst/>
              </a:rPr>
              <a:t>ACL prevents hosts on 192.168.1.0/24 from accessing the 209.165.201.0/27 network.</a:t>
            </a:r>
          </a:p>
          <a:p>
            <a:pPr>
              <a:buFont typeface="Arial" panose="020B0604020202020204" pitchFamily="34" charset="0"/>
              <a:buChar char="•"/>
            </a:pPr>
            <a:r>
              <a:rPr lang="en-US" dirty="0">
                <a:effectLst/>
              </a:rPr>
              <a:t>Internal hosts are permitted access to all other addresses.</a:t>
            </a:r>
          </a:p>
          <a:p>
            <a:pPr>
              <a:buFont typeface="Arial" panose="020B0604020202020204" pitchFamily="34" charset="0"/>
              <a:buChar char="•"/>
            </a:pPr>
            <a:r>
              <a:rPr lang="en-US" dirty="0">
                <a:effectLst/>
              </a:rPr>
              <a:t>All other traffic is implicitly denied.</a:t>
            </a:r>
          </a:p>
        </p:txBody>
      </p:sp>
      <p:pic>
        <p:nvPicPr>
          <p:cNvPr id="14" name="Picture 13">
            <a:extLst>
              <a:ext uri="{FF2B5EF4-FFF2-40B4-BE49-F238E27FC236}">
                <a16:creationId xmlns:a16="http://schemas.microsoft.com/office/drawing/2014/main" id="{235EE5D5-92C8-4B36-BB7F-EDE9A9A5E536}"/>
              </a:ext>
            </a:extLst>
          </p:cNvPr>
          <p:cNvPicPr>
            <a:picLocks noChangeAspect="1"/>
          </p:cNvPicPr>
          <p:nvPr/>
        </p:nvPicPr>
        <p:blipFill>
          <a:blip r:embed="rId4"/>
          <a:stretch>
            <a:fillRect/>
          </a:stretch>
        </p:blipFill>
        <p:spPr>
          <a:xfrm>
            <a:off x="1175332" y="3842637"/>
            <a:ext cx="6938992" cy="90081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57</a:t>
            </a:fld>
            <a:endParaRPr 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ACLs and Object Groups</a:t>
            </a:r>
          </a:p>
        </p:txBody>
      </p:sp>
      <p:sp>
        <p:nvSpPr>
          <p:cNvPr id="5" name="Object4"/>
          <p:cNvSpPr/>
          <p:nvPr/>
        </p:nvSpPr>
        <p:spPr>
          <a:xfrm>
            <a:off x="0" y="914400"/>
            <a:ext cx="4311869" cy="2571750"/>
          </a:xfrm>
          <a:prstGeom prst="rect">
            <a:avLst/>
          </a:prstGeom>
          <a:noFill/>
          <a:ln/>
        </p:spPr>
        <p:txBody>
          <a:bodyPr wrap="square" rtlCol="0" anchor="t"/>
          <a:lstStyle/>
          <a:p>
            <a:pPr>
              <a:lnSpc>
                <a:spcPts val="2000"/>
              </a:lnSpc>
            </a:pPr>
            <a:r>
              <a:rPr lang="en-US" sz="1400" dirty="0">
                <a:latin typeface="Arial" panose="020B0604020202020204" pitchFamily="34" charset="0"/>
                <a:cs typeface="Arial" panose="020B0604020202020204" pitchFamily="34" charset="0"/>
              </a:rPr>
              <a:t>Consider the sample topology in the figure in which access from two trusted, remote hosts, PC1 and PC2, should be allowed to the two internal for web and email servers. All other traffic attempting to pass through the ASA should be dropped and logged.</a:t>
            </a:r>
          </a:p>
          <a:p>
            <a:pPr>
              <a:lnSpc>
                <a:spcPts val="2000"/>
              </a:lnSpc>
            </a:pPr>
            <a:endParaRPr lang="en-US" sz="1400" dirty="0">
              <a:latin typeface="Arial" panose="020B0604020202020204" pitchFamily="34" charset="0"/>
              <a:cs typeface="Arial" panose="020B0604020202020204" pitchFamily="34" charset="0"/>
            </a:endParaRPr>
          </a:p>
          <a:p>
            <a:pPr>
              <a:lnSpc>
                <a:spcPts val="2000"/>
              </a:lnSpc>
            </a:pPr>
            <a:r>
              <a:rPr lang="en-US" sz="1400" dirty="0">
                <a:latin typeface="Arial" panose="020B0604020202020204" pitchFamily="34" charset="0"/>
                <a:cs typeface="Arial" panose="020B0604020202020204" pitchFamily="34" charset="0"/>
              </a:rPr>
              <a:t>The ACL would require two ACEs for each PC to accomplish the task. The implicit </a:t>
            </a:r>
            <a:r>
              <a:rPr lang="en-US" sz="1400" b="1" dirty="0">
                <a:latin typeface="Arial" panose="020B0604020202020204" pitchFamily="34" charset="0"/>
                <a:cs typeface="Arial" panose="020B0604020202020204" pitchFamily="34" charset="0"/>
              </a:rPr>
              <a:t>deny any</a:t>
            </a:r>
            <a:r>
              <a:rPr lang="en-US" sz="1400" dirty="0">
                <a:latin typeface="Arial" panose="020B0604020202020204" pitchFamily="34" charset="0"/>
                <a:cs typeface="Arial" panose="020B0604020202020204" pitchFamily="34" charset="0"/>
              </a:rPr>
              <a:t> drops and logs any packets that do not match email or web services. As shown in the example, ACLs should always be thoroughly documented using the </a:t>
            </a:r>
            <a:r>
              <a:rPr lang="en-US" sz="1400" b="1" dirty="0">
                <a:latin typeface="Arial" panose="020B0604020202020204" pitchFamily="34" charset="0"/>
                <a:cs typeface="Arial" panose="020B0604020202020204" pitchFamily="34" charset="0"/>
              </a:rPr>
              <a:t>remark</a:t>
            </a:r>
            <a:r>
              <a:rPr lang="en-US" sz="1400" dirty="0">
                <a:latin typeface="Arial" panose="020B0604020202020204" pitchFamily="34" charset="0"/>
                <a:cs typeface="Arial" panose="020B0604020202020204" pitchFamily="34" charset="0"/>
              </a:rPr>
              <a:t> command.</a:t>
            </a:r>
          </a:p>
          <a:p>
            <a:pPr>
              <a:lnSpc>
                <a:spcPts val="2000"/>
              </a:lnSpc>
            </a:pPr>
            <a:endParaRPr lang="en-US" sz="1400" dirty="0"/>
          </a:p>
        </p:txBody>
      </p:sp>
      <p:sp>
        <p:nvSpPr>
          <p:cNvPr id="8" name="TextBox 7">
            <a:extLst>
              <a:ext uri="{FF2B5EF4-FFF2-40B4-BE49-F238E27FC236}">
                <a16:creationId xmlns:a16="http://schemas.microsoft.com/office/drawing/2014/main" id="{3F00220E-208C-4DD9-A37D-829211B5021E}"/>
              </a:ext>
            </a:extLst>
          </p:cNvPr>
          <p:cNvSpPr txBox="1"/>
          <p:nvPr/>
        </p:nvSpPr>
        <p:spPr>
          <a:xfrm>
            <a:off x="-23648" y="4044461"/>
            <a:ext cx="8939048" cy="582019"/>
          </a:xfrm>
          <a:prstGeom prst="rect">
            <a:avLst/>
          </a:prstGeom>
          <a:noFill/>
        </p:spPr>
        <p:txBody>
          <a:bodyPr wrap="square">
            <a:spAutoFit/>
          </a:bodyPr>
          <a:lstStyle/>
          <a:p>
            <a:pPr>
              <a:lnSpc>
                <a:spcPts val="2000"/>
              </a:lnSpc>
            </a:pPr>
            <a:r>
              <a:rPr lang="en-US" sz="1400" dirty="0">
                <a:latin typeface="Arial" panose="020B0604020202020204" pitchFamily="34" charset="0"/>
                <a:cs typeface="Arial" panose="020B0604020202020204" pitchFamily="34" charset="0"/>
              </a:rPr>
              <a:t>To verify the ACL syntax, use the </a:t>
            </a:r>
            <a:r>
              <a:rPr lang="en-US" sz="1400" b="1" dirty="0">
                <a:latin typeface="Arial" panose="020B0604020202020204" pitchFamily="34" charset="0"/>
                <a:cs typeface="Arial" panose="020B0604020202020204" pitchFamily="34" charset="0"/>
              </a:rPr>
              <a:t>show running-config access-list</a:t>
            </a:r>
            <a:r>
              <a:rPr lang="en-US" sz="1400" dirty="0">
                <a:latin typeface="Arial" panose="020B0604020202020204" pitchFamily="34" charset="0"/>
                <a:cs typeface="Arial" panose="020B0604020202020204" pitchFamily="34" charset="0"/>
              </a:rPr>
              <a:t> and </a:t>
            </a:r>
            <a:r>
              <a:rPr lang="en-US" sz="1400" b="1" dirty="0">
                <a:latin typeface="Arial" panose="020B0604020202020204" pitchFamily="34" charset="0"/>
                <a:cs typeface="Arial" panose="020B0604020202020204" pitchFamily="34" charset="0"/>
              </a:rPr>
              <a:t>show access-list</a:t>
            </a:r>
            <a:r>
              <a:rPr lang="en-US" sz="1400" dirty="0">
                <a:latin typeface="Arial" panose="020B0604020202020204" pitchFamily="34" charset="0"/>
                <a:cs typeface="Arial" panose="020B0604020202020204" pitchFamily="34" charset="0"/>
              </a:rPr>
              <a:t> commands, as shown in the example.</a:t>
            </a:r>
          </a:p>
        </p:txBody>
      </p:sp>
      <p:pic>
        <p:nvPicPr>
          <p:cNvPr id="4" name="Picture 3">
            <a:extLst>
              <a:ext uri="{FF2B5EF4-FFF2-40B4-BE49-F238E27FC236}">
                <a16:creationId xmlns:a16="http://schemas.microsoft.com/office/drawing/2014/main" id="{1CF0AE24-6E9A-4647-9B5F-92A51391A9DB}"/>
              </a:ext>
            </a:extLst>
          </p:cNvPr>
          <p:cNvPicPr>
            <a:picLocks noChangeAspect="1"/>
          </p:cNvPicPr>
          <p:nvPr/>
        </p:nvPicPr>
        <p:blipFill>
          <a:blip r:embed="rId3"/>
          <a:stretch>
            <a:fillRect/>
          </a:stretch>
        </p:blipFill>
        <p:spPr>
          <a:xfrm>
            <a:off x="4248807" y="911838"/>
            <a:ext cx="4666593" cy="278638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58</a:t>
            </a:fld>
            <a:endParaRPr lang="en-US" dirty="0"/>
          </a:p>
        </p:txBody>
      </p:sp>
    </p:spTree>
    <p:extLst>
      <p:ext uri="{BB962C8B-B14F-4D97-AF65-F5344CB8AC3E}">
        <p14:creationId xmlns:p14="http://schemas.microsoft.com/office/powerpoint/2010/main" val="392708680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4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ACL Using Object Groups Examples</a:t>
            </a:r>
          </a:p>
        </p:txBody>
      </p:sp>
      <p:sp>
        <p:nvSpPr>
          <p:cNvPr id="6" name="Object4">
            <a:extLst>
              <a:ext uri="{FF2B5EF4-FFF2-40B4-BE49-F238E27FC236}">
                <a16:creationId xmlns:a16="http://schemas.microsoft.com/office/drawing/2014/main" id="{A488C05F-DC48-4EE1-9B6A-9E1EE726047C}"/>
              </a:ext>
            </a:extLst>
          </p:cNvPr>
          <p:cNvSpPr/>
          <p:nvPr/>
        </p:nvSpPr>
        <p:spPr>
          <a:xfrm>
            <a:off x="0" y="914400"/>
            <a:ext cx="8812924"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Object grouping is a way to group similar items together to reduce the number of ACEs.</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Object grouping can cluster network objects into one group and outside hosts into another, as shown in the following syntax. The security appliance can also combine both TCP services into a service object group.</a:t>
            </a:r>
            <a:endParaRPr lang="en-US" sz="1400" dirty="0"/>
          </a:p>
        </p:txBody>
      </p:sp>
      <p:pic>
        <p:nvPicPr>
          <p:cNvPr id="7" name="Picture 6">
            <a:extLst>
              <a:ext uri="{FF2B5EF4-FFF2-40B4-BE49-F238E27FC236}">
                <a16:creationId xmlns:a16="http://schemas.microsoft.com/office/drawing/2014/main" id="{C64A5ACB-66EA-41FF-9CFA-890A8EAC01C7}"/>
              </a:ext>
            </a:extLst>
          </p:cNvPr>
          <p:cNvPicPr>
            <a:picLocks noChangeAspect="1"/>
          </p:cNvPicPr>
          <p:nvPr/>
        </p:nvPicPr>
        <p:blipFill>
          <a:blip r:embed="rId3"/>
          <a:stretch>
            <a:fillRect/>
          </a:stretch>
        </p:blipFill>
        <p:spPr>
          <a:xfrm>
            <a:off x="888381" y="2718425"/>
            <a:ext cx="7036162" cy="38102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59</a:t>
            </a:fld>
            <a:endParaRPr 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Module 21: Activities</a:t>
            </a:r>
          </a:p>
        </p:txBody>
      </p:sp>
      <p:sp>
        <p:nvSpPr>
          <p:cNvPr id="3" name="Object2"/>
          <p:cNvSpPr/>
          <p:nvPr/>
        </p:nvSpPr>
        <p:spPr>
          <a:xfrm>
            <a:off x="0" y="457200"/>
            <a:ext cx="8229600" cy="361950"/>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What activities are associated with this module?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Content Placeholder 3">
            <a:extLst>
              <a:ext uri="{FF2B5EF4-FFF2-40B4-BE49-F238E27FC236}">
                <a16:creationId xmlns:a16="http://schemas.microsoft.com/office/drawing/2014/main" id="{2334105E-9CC5-47D6-A20B-E5E2B607CFAE}"/>
              </a:ext>
            </a:extLst>
          </p:cNvPr>
          <p:cNvGraphicFramePr>
            <a:graphicFrameLocks/>
          </p:cNvGraphicFramePr>
          <p:nvPr>
            <p:extLst>
              <p:ext uri="{D42A27DB-BD31-4B8C-83A1-F6EECF244321}">
                <p14:modId xmlns:p14="http://schemas.microsoft.com/office/powerpoint/2010/main" val="569127123"/>
              </p:ext>
            </p:extLst>
          </p:nvPr>
        </p:nvGraphicFramePr>
        <p:xfrm>
          <a:off x="455999" y="1147358"/>
          <a:ext cx="8229418" cy="3213858"/>
        </p:xfrm>
        <a:graphic>
          <a:graphicData uri="http://schemas.openxmlformats.org/drawingml/2006/table">
            <a:tbl>
              <a:tblPr firstRow="1" bandRow="1"/>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Activity Name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Optional?</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extLst>
                  <a:ext uri="{0D108BD9-81ED-4DB2-BD59-A6C34878D82A}">
                    <a16:rowId xmlns:a16="http://schemas.microsoft.com/office/drawing/2014/main" val="10000"/>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21.2.3</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Configure Basic Settings on an ASA 5506-X</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1"/>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21.2.5</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Configure Inside, Outside, and DMZ Interfaces on an ASA 5506-X</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extLst>
                  <a:ext uri="{0D108BD9-81ED-4DB2-BD59-A6C34878D82A}">
                    <a16:rowId xmlns:a16="http://schemas.microsoft.com/office/drawing/2014/main" val="10006"/>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21.2.7</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a Default Static Route on an ASA 5506-X</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8"/>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21.2.9</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Enable SSH Remote Access Using the Local Database on an ASA 5506-X</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extLst>
                  <a:ext uri="{0D108BD9-81ED-4DB2-BD59-A6C34878D82A}">
                    <a16:rowId xmlns:a16="http://schemas.microsoft.com/office/drawing/2014/main" val="2582900979"/>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21.2.10</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Lab (Optional)</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ASA Basic Settings Using the CLI</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Optional</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3522544737"/>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21.2.12</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Syntax Checker</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Enable NTP with Authentication on an ASA 5506-X</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Recommended</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6298296"/>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21.2.14</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Syntax Checker</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Configure DHCP Services</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Recommended</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488419262"/>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21.3.6</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Check Your Understanding</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Identify Types of Object Groups</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Recommended</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90059"/>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ACLs</a:t>
            </a:r>
          </a:p>
        </p:txBody>
      </p:sp>
      <p:sp>
        <p:nvSpPr>
          <p:cNvPr id="3" name="Object2"/>
          <p:cNvSpPr>
            <a:spLocks noGrp="1"/>
          </p:cNvSpPr>
          <p:nvPr>
            <p:ph type="body" idx="100" hasCustomPrompt="1"/>
          </p:nvPr>
        </p:nvSpPr>
        <p:spPr>
          <a:xfrm>
            <a:off x="0" y="274320"/>
            <a:ext cx="9144000" cy="475693"/>
          </a:xfrm>
          <a:prstGeom prst="rect">
            <a:avLst/>
          </a:prstGeom>
          <a:noFill/>
          <a:ln/>
        </p:spPr>
        <p:txBody>
          <a:bodyPr wrap="square" rtlCol="0"/>
          <a:lstStyle/>
          <a:p>
            <a:pPr marL="0" indent="0">
              <a:buNone/>
            </a:pPr>
            <a:r>
              <a:rPr lang="en-US" dirty="0"/>
              <a:t>ACL Using Object Groups Examples (Cont.)</a:t>
            </a:r>
          </a:p>
        </p:txBody>
      </p:sp>
      <p:sp>
        <p:nvSpPr>
          <p:cNvPr id="5" name="Object4"/>
          <p:cNvSpPr/>
          <p:nvPr/>
        </p:nvSpPr>
        <p:spPr>
          <a:xfrm>
            <a:off x="-1" y="914400"/>
            <a:ext cx="3123345"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This example shows how to configure the following three object groups: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NET-HOSTS</a:t>
            </a:r>
            <a:r>
              <a:rPr lang="en-US" sz="1600" dirty="0">
                <a:latin typeface="Arial" panose="020B0604020202020204" pitchFamily="34" charset="0"/>
                <a:cs typeface="Arial" panose="020B0604020202020204" pitchFamily="34" charset="0"/>
              </a:rPr>
              <a:t> - Identifies two external hosts.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SERVERS</a:t>
            </a:r>
            <a:r>
              <a:rPr lang="en-US" sz="1600" dirty="0">
                <a:latin typeface="Arial" panose="020B0604020202020204" pitchFamily="34" charset="0"/>
                <a:cs typeface="Arial" panose="020B0604020202020204" pitchFamily="34" charset="0"/>
              </a:rPr>
              <a:t> - Identifies servers providing email and web services.</a:t>
            </a:r>
          </a:p>
          <a:p>
            <a:pPr marL="285750" indent="-285750">
              <a:lnSpc>
                <a:spcPts val="2000"/>
              </a:lnSpc>
              <a:buFont typeface="Arial" panose="020B0604020202020204" pitchFamily="34" charset="0"/>
              <a:buChar char="•"/>
            </a:pPr>
            <a:r>
              <a:rPr lang="en-US" sz="1600" b="1" dirty="0">
                <a:latin typeface="Arial" panose="020B0604020202020204" pitchFamily="34" charset="0"/>
                <a:cs typeface="Arial" panose="020B0604020202020204" pitchFamily="34" charset="0"/>
              </a:rPr>
              <a:t>HTTP-SMTP</a:t>
            </a:r>
            <a:r>
              <a:rPr lang="en-US" sz="1600" dirty="0">
                <a:latin typeface="Arial" panose="020B0604020202020204" pitchFamily="34" charset="0"/>
                <a:cs typeface="Arial" panose="020B0604020202020204" pitchFamily="34" charset="0"/>
              </a:rPr>
              <a:t> - Identifies SMTP and HTTP protocols.</a:t>
            </a:r>
          </a:p>
        </p:txBody>
      </p:sp>
      <p:pic>
        <p:nvPicPr>
          <p:cNvPr id="8" name="Picture 7">
            <a:extLst>
              <a:ext uri="{FF2B5EF4-FFF2-40B4-BE49-F238E27FC236}">
                <a16:creationId xmlns:a16="http://schemas.microsoft.com/office/drawing/2014/main" id="{FF6E4CDE-176E-47E8-BC8B-607A17FF4AA5}"/>
              </a:ext>
            </a:extLst>
          </p:cNvPr>
          <p:cNvPicPr>
            <a:picLocks noChangeAspect="1"/>
          </p:cNvPicPr>
          <p:nvPr/>
        </p:nvPicPr>
        <p:blipFill>
          <a:blip r:embed="rId3"/>
          <a:stretch>
            <a:fillRect/>
          </a:stretch>
        </p:blipFill>
        <p:spPr>
          <a:xfrm>
            <a:off x="5685882" y="137160"/>
            <a:ext cx="2830112" cy="1657527"/>
          </a:xfrm>
          <a:prstGeom prst="rect">
            <a:avLst/>
          </a:prstGeom>
        </p:spPr>
      </p:pic>
      <p:pic>
        <p:nvPicPr>
          <p:cNvPr id="10" name="Picture 9">
            <a:extLst>
              <a:ext uri="{FF2B5EF4-FFF2-40B4-BE49-F238E27FC236}">
                <a16:creationId xmlns:a16="http://schemas.microsoft.com/office/drawing/2014/main" id="{E23446FF-B6A6-4B8D-950B-FE3B9805FF38}"/>
              </a:ext>
            </a:extLst>
          </p:cNvPr>
          <p:cNvPicPr>
            <a:picLocks noChangeAspect="1"/>
          </p:cNvPicPr>
          <p:nvPr/>
        </p:nvPicPr>
        <p:blipFill>
          <a:blip r:embed="rId4"/>
          <a:stretch>
            <a:fillRect/>
          </a:stretch>
        </p:blipFill>
        <p:spPr>
          <a:xfrm>
            <a:off x="3482939" y="2014689"/>
            <a:ext cx="5432461" cy="299165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60</a:t>
            </a:fld>
            <a:endParaRPr lang="en-US" dirty="0"/>
          </a:p>
        </p:txBody>
      </p:sp>
    </p:spTree>
    <p:extLst>
      <p:ext uri="{BB962C8B-B14F-4D97-AF65-F5344CB8AC3E}">
        <p14:creationId xmlns:p14="http://schemas.microsoft.com/office/powerpoint/2010/main" val="12376323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43">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21.5 NAT Services on an ASA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61</a:t>
            </a:fld>
            <a:endParaRPr 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44">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ASA NAT Overview</a:t>
            </a:r>
          </a:p>
        </p:txBody>
      </p:sp>
      <p:sp>
        <p:nvSpPr>
          <p:cNvPr id="5" name="Object4"/>
          <p:cNvSpPr/>
          <p:nvPr/>
        </p:nvSpPr>
        <p:spPr>
          <a:xfrm>
            <a:off x="78829" y="708659"/>
            <a:ext cx="8736398" cy="3781147"/>
          </a:xfrm>
          <a:prstGeom prst="rect">
            <a:avLst/>
          </a:prstGeom>
          <a:noFill/>
          <a:ln/>
        </p:spPr>
        <p:txBody>
          <a:bodyPr wrap="square" rtlCol="0" anchor="t"/>
          <a:lstStyle/>
          <a:p>
            <a:r>
              <a:rPr lang="en-US" sz="1400" dirty="0">
                <a:latin typeface="Arial" panose="020B0604020202020204" pitchFamily="34" charset="0"/>
                <a:cs typeface="Arial" panose="020B0604020202020204" pitchFamily="34" charset="0"/>
              </a:rPr>
              <a:t>NAT can be deployed using one of the methods: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Inside NAT</a:t>
            </a:r>
            <a:r>
              <a:rPr lang="en-US"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Outside NAT</a:t>
            </a:r>
            <a:r>
              <a:rPr lang="en-US" sz="1400" dirty="0">
                <a:latin typeface="Arial" panose="020B0604020202020204" pitchFamily="34" charset="0"/>
                <a:cs typeface="Arial" panose="020B0604020202020204" pitchFamily="34" charset="0"/>
              </a:rPr>
              <a:t>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Bidirectional NAT</a:t>
            </a:r>
          </a:p>
          <a:p>
            <a:pPr marL="285750" indent="-285750">
              <a:buFont typeface="Arial" panose="020B0604020202020204" pitchFamily="34" charset="0"/>
              <a:buChar char="•"/>
            </a:pPr>
            <a:endParaRPr lang="en-US" sz="1400" b="1" dirty="0">
              <a:latin typeface="Arial" panose="020B0604020202020204" pitchFamily="34" charset="0"/>
              <a:cs typeface="Arial" panose="020B0604020202020204" pitchFamily="34" charset="0"/>
            </a:endParaRPr>
          </a:p>
          <a:p>
            <a:r>
              <a:rPr lang="en-US" sz="1400" dirty="0">
                <a:latin typeface="Arial" panose="020B0604020202020204" pitchFamily="34" charset="0"/>
                <a:cs typeface="Arial" panose="020B0604020202020204" pitchFamily="34" charset="0"/>
              </a:rPr>
              <a:t>Specifically, the Cisco ASA supports the following common types of NAT:</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Dynamic PAT</a:t>
            </a:r>
            <a:r>
              <a:rPr lang="en-US" sz="1400" dirty="0">
                <a:latin typeface="Arial" panose="020B0604020202020204" pitchFamily="34" charset="0"/>
                <a:cs typeface="Arial" panose="020B0604020202020204" pitchFamily="34" charset="0"/>
              </a:rPr>
              <a:t> - This is a many-to-one translation. This is also known as NAT with overload. Usually, an inside pool of private addresses overloading an outside interface or outside address.</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Static NAT</a:t>
            </a:r>
            <a:r>
              <a:rPr lang="en-US" sz="1400" dirty="0">
                <a:latin typeface="Arial" panose="020B0604020202020204" pitchFamily="34" charset="0"/>
                <a:cs typeface="Arial" panose="020B0604020202020204" pitchFamily="34" charset="0"/>
              </a:rPr>
              <a:t> - This is a one-to-one translation. Usually an outside address mapping to an internal server.</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Policy NAT</a:t>
            </a:r>
            <a:r>
              <a:rPr lang="en-US" sz="1400" dirty="0">
                <a:latin typeface="Arial" panose="020B0604020202020204" pitchFamily="34" charset="0"/>
                <a:cs typeface="Arial" panose="020B0604020202020204" pitchFamily="34" charset="0"/>
              </a:rPr>
              <a:t> - Policy-based NAT is based on a set of rules. </a:t>
            </a:r>
          </a:p>
          <a:p>
            <a:pPr marL="285750" indent="-285750">
              <a:buFont typeface="Arial" panose="020B0604020202020204" pitchFamily="34" charset="0"/>
              <a:buChar char="•"/>
            </a:pPr>
            <a:r>
              <a:rPr lang="en-US" sz="1400" b="1" dirty="0">
                <a:latin typeface="Arial" panose="020B0604020202020204" pitchFamily="34" charset="0"/>
                <a:cs typeface="Arial" panose="020B0604020202020204" pitchFamily="34" charset="0"/>
              </a:rPr>
              <a:t>Identity NAT</a:t>
            </a:r>
            <a:r>
              <a:rPr lang="en-US" sz="1400" dirty="0">
                <a:latin typeface="Arial" panose="020B0604020202020204" pitchFamily="34" charset="0"/>
                <a:cs typeface="Arial" panose="020B0604020202020204" pitchFamily="34" charset="0"/>
              </a:rPr>
              <a:t> - A real address is statically translated to itself, essentially bypassing NAT. </a:t>
            </a:r>
          </a:p>
          <a:p>
            <a:pPr marL="285750" indent="-285750">
              <a:buFont typeface="Arial" panose="020B0604020202020204" pitchFamily="34" charset="0"/>
              <a:buChar char="•"/>
            </a:pPr>
            <a:endParaRPr lang="en-US" sz="1400" dirty="0">
              <a:latin typeface="Arial" panose="020B0604020202020204" pitchFamily="34" charset="0"/>
              <a:cs typeface="Arial" panose="020B0604020202020204" pitchFamily="34" charset="0"/>
            </a:endParaRPr>
          </a:p>
          <a:p>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62</a:t>
            </a:fld>
            <a:endParaRPr 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45">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Dynamic NAT</a:t>
            </a:r>
          </a:p>
        </p:txBody>
      </p:sp>
      <p:sp>
        <p:nvSpPr>
          <p:cNvPr id="5" name="Object4"/>
          <p:cNvSpPr/>
          <p:nvPr/>
        </p:nvSpPr>
        <p:spPr>
          <a:xfrm>
            <a:off x="70944" y="731520"/>
            <a:ext cx="8703186" cy="3450062"/>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To configure network object dynamic NAT, two network objects are required:</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Identify the pool of public IP addresses with the </a:t>
            </a:r>
            <a:r>
              <a:rPr lang="en-US" sz="1600" b="1" dirty="0">
                <a:effectLst/>
                <a:latin typeface="Arial" panose="020B0604020202020204" pitchFamily="34" charset="0"/>
                <a:cs typeface="Arial" panose="020B0604020202020204" pitchFamily="34" charset="0"/>
              </a:rPr>
              <a:t>range</a:t>
            </a:r>
            <a:r>
              <a:rPr lang="en-US" sz="1600" dirty="0">
                <a:effectLst/>
                <a:latin typeface="Arial" panose="020B0604020202020204" pitchFamily="34" charset="0"/>
                <a:cs typeface="Arial" panose="020B0604020202020204" pitchFamily="34" charset="0"/>
              </a:rPr>
              <a:t> or </a:t>
            </a:r>
            <a:r>
              <a:rPr lang="en-US" sz="1600" b="1" dirty="0">
                <a:effectLst/>
                <a:latin typeface="Arial" panose="020B0604020202020204" pitchFamily="34" charset="0"/>
                <a:cs typeface="Arial" panose="020B0604020202020204" pitchFamily="34" charset="0"/>
              </a:rPr>
              <a:t>subnet</a:t>
            </a:r>
            <a:r>
              <a:rPr lang="en-US" sz="1600" dirty="0">
                <a:effectLst/>
                <a:latin typeface="Arial" panose="020B0604020202020204" pitchFamily="34" charset="0"/>
                <a:cs typeface="Arial" panose="020B0604020202020204" pitchFamily="34" charset="0"/>
              </a:rPr>
              <a:t> network object commands.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Identify the internal addresses to be translated with the </a:t>
            </a:r>
            <a:r>
              <a:rPr lang="en-US" sz="1600" b="1" dirty="0">
                <a:effectLst/>
                <a:latin typeface="Arial" panose="020B0604020202020204" pitchFamily="34" charset="0"/>
                <a:cs typeface="Arial" panose="020B0604020202020204" pitchFamily="34" charset="0"/>
              </a:rPr>
              <a:t>range</a:t>
            </a:r>
            <a:r>
              <a:rPr lang="en-US" sz="1600" dirty="0">
                <a:effectLst/>
                <a:latin typeface="Arial" panose="020B0604020202020204" pitchFamily="34" charset="0"/>
                <a:cs typeface="Arial" panose="020B0604020202020204" pitchFamily="34" charset="0"/>
              </a:rPr>
              <a:t> or </a:t>
            </a:r>
            <a:r>
              <a:rPr lang="en-US" sz="1600" b="1" dirty="0">
                <a:effectLst/>
                <a:latin typeface="Arial" panose="020B0604020202020204" pitchFamily="34" charset="0"/>
                <a:cs typeface="Arial" panose="020B0604020202020204" pitchFamily="34" charset="0"/>
              </a:rPr>
              <a:t>subnet</a:t>
            </a:r>
            <a:r>
              <a:rPr lang="en-US" sz="1600" dirty="0">
                <a:effectLst/>
                <a:latin typeface="Arial" panose="020B0604020202020204" pitchFamily="34" charset="0"/>
                <a:cs typeface="Arial" panose="020B0604020202020204" pitchFamily="34" charset="0"/>
              </a:rPr>
              <a:t> network object commands. </a:t>
            </a:r>
          </a:p>
          <a:p>
            <a:pPr lvl="1"/>
            <a:endParaRPr lang="en-US" sz="1600" dirty="0">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The two network objects are then bound together using </a:t>
            </a:r>
            <a:r>
              <a:rPr lang="en-US" sz="1600" b="1" dirty="0">
                <a:effectLst/>
                <a:latin typeface="Arial" panose="020B0604020202020204" pitchFamily="34" charset="0"/>
                <a:cs typeface="Arial" panose="020B0604020202020204" pitchFamily="34" charset="0"/>
              </a:rPr>
              <a:t> nat </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dynamic</a:t>
            </a:r>
            <a:r>
              <a:rPr lang="en-US" sz="1600" dirty="0">
                <a:effectLst/>
                <a:latin typeface="Arial" panose="020B0604020202020204" pitchFamily="34" charset="0"/>
                <a:cs typeface="Arial" panose="020B0604020202020204" pitchFamily="34" charset="0"/>
              </a:rPr>
              <a:t> </a:t>
            </a:r>
            <a:r>
              <a:rPr lang="en-US" sz="1600" i="1" dirty="0">
                <a:effectLst/>
                <a:latin typeface="Arial" panose="020B0604020202020204" pitchFamily="34" charset="0"/>
                <a:cs typeface="Arial" panose="020B0604020202020204" pitchFamily="34" charset="0"/>
              </a:rPr>
              <a:t>mapped_obj</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interface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ipv6</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dns</a:t>
            </a:r>
            <a:r>
              <a:rPr lang="en-US" sz="1600" dirty="0">
                <a:effectLst/>
                <a:latin typeface="Arial" panose="020B0604020202020204" pitchFamily="34" charset="0"/>
                <a:cs typeface="Arial" panose="020B0604020202020204" pitchFamily="34" charset="0"/>
              </a:rPr>
              <a:t>] network object command. </a:t>
            </a:r>
            <a:r>
              <a:rPr lang="en-US" sz="1600" dirty="0">
                <a:latin typeface="Arial" panose="020B0604020202020204" pitchFamily="34" charset="0"/>
                <a:cs typeface="Arial" panose="020B0604020202020204" pitchFamily="34" charset="0"/>
              </a:rPr>
              <a:t>The </a:t>
            </a:r>
            <a:r>
              <a:rPr lang="en-US" sz="1600" i="1" dirty="0">
                <a:latin typeface="Arial" panose="020B0604020202020204" pitchFamily="34" charset="0"/>
                <a:cs typeface="Arial" panose="020B0604020202020204" pitchFamily="34" charset="0"/>
              </a:rPr>
              <a:t>real_if_name</a:t>
            </a:r>
            <a:r>
              <a:rPr lang="en-US" sz="1600" dirty="0">
                <a:latin typeface="Arial" panose="020B0604020202020204" pitchFamily="34" charset="0"/>
                <a:cs typeface="Arial" panose="020B0604020202020204" pitchFamily="34" charset="0"/>
              </a:rPr>
              <a:t> is the prenat interface. The </a:t>
            </a:r>
            <a:r>
              <a:rPr lang="en-US" sz="1600" i="1" dirty="0">
                <a:latin typeface="Arial" panose="020B0604020202020204" pitchFamily="34" charset="0"/>
                <a:cs typeface="Arial" panose="020B0604020202020204" pitchFamily="34" charset="0"/>
              </a:rPr>
              <a:t>mapped_if_name</a:t>
            </a:r>
            <a:r>
              <a:rPr lang="en-US" sz="1600" dirty="0">
                <a:latin typeface="Arial" panose="020B0604020202020204" pitchFamily="34" charset="0"/>
                <a:cs typeface="Arial" panose="020B0604020202020204" pitchFamily="34" charset="0"/>
              </a:rPr>
              <a:t> is the postnat interface. Notice that there is no space after the comma in the command syntax.</a:t>
            </a:r>
            <a:endParaRPr lang="en-US" sz="1600" dirty="0">
              <a:effectLst/>
              <a:latin typeface="Arial" panose="020B0604020202020204" pitchFamily="34" charset="0"/>
              <a:cs typeface="Arial" panose="020B0604020202020204" pitchFamily="34" charset="0"/>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63</a:t>
            </a:fld>
            <a:endParaRPr 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6" y="731520"/>
            <a:ext cx="8425784" cy="830997"/>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In this dynamic NAT example, the inside hosts on the 192.168.1.0/27 network will be dynamically assigned a range of public IP address from 209.165.200.240 to 209.165.200.248</a:t>
            </a:r>
            <a:r>
              <a:rPr lang="en-US" sz="1400" dirty="0">
                <a:latin typeface="Arial" panose="020B0604020202020204" pitchFamily="34" charset="0"/>
                <a:cs typeface="Arial" panose="020B0604020202020204" pitchFamily="34" charset="0"/>
              </a:rPr>
              <a:t>.</a:t>
            </a:r>
          </a:p>
        </p:txBody>
      </p:sp>
      <p:pic>
        <p:nvPicPr>
          <p:cNvPr id="6" name="Picture 5">
            <a:extLst>
              <a:ext uri="{FF2B5EF4-FFF2-40B4-BE49-F238E27FC236}">
                <a16:creationId xmlns:a16="http://schemas.microsoft.com/office/drawing/2014/main" id="{051ECBF9-3699-48CA-B4F0-EACBC18ACCCA}"/>
              </a:ext>
            </a:extLst>
          </p:cNvPr>
          <p:cNvPicPr>
            <a:picLocks noChangeAspect="1"/>
          </p:cNvPicPr>
          <p:nvPr/>
        </p:nvPicPr>
        <p:blipFill>
          <a:blip r:embed="rId3"/>
          <a:stretch>
            <a:fillRect/>
          </a:stretch>
        </p:blipFill>
        <p:spPr>
          <a:xfrm>
            <a:off x="981250" y="1663548"/>
            <a:ext cx="7017111" cy="296560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64</a:t>
            </a:fld>
            <a:endParaRPr lang="en-US" dirty="0"/>
          </a:p>
        </p:txBody>
      </p:sp>
    </p:spTree>
    <p:extLst>
      <p:ext uri="{BB962C8B-B14F-4D97-AF65-F5344CB8AC3E}">
        <p14:creationId xmlns:p14="http://schemas.microsoft.com/office/powerpoint/2010/main" val="31306362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6" y="731520"/>
            <a:ext cx="4485024" cy="1384995"/>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The example displays a sample dynamic NAT configuration to accomplish this task. The </a:t>
            </a:r>
            <a:r>
              <a:rPr lang="en-US" sz="1400" b="1" dirty="0">
                <a:latin typeface="Arial" panose="020B0604020202020204" pitchFamily="34" charset="0"/>
                <a:cs typeface="Arial" panose="020B0604020202020204" pitchFamily="34" charset="0"/>
              </a:rPr>
              <a:t>PUBLIC</a:t>
            </a:r>
            <a:r>
              <a:rPr lang="en-US" sz="1400" dirty="0">
                <a:latin typeface="Arial" panose="020B0604020202020204" pitchFamily="34" charset="0"/>
                <a:cs typeface="Arial" panose="020B0604020202020204" pitchFamily="34" charset="0"/>
              </a:rPr>
              <a:t> network object identifies the public IP addresses to be translated to while the </a:t>
            </a:r>
            <a:r>
              <a:rPr lang="en-US" sz="1400" b="1" dirty="0">
                <a:latin typeface="Arial" panose="020B0604020202020204" pitchFamily="34" charset="0"/>
                <a:cs typeface="Arial" panose="020B0604020202020204" pitchFamily="34" charset="0"/>
              </a:rPr>
              <a:t>DYNAMIC-NAT</a:t>
            </a:r>
            <a:r>
              <a:rPr lang="en-US" sz="1400" dirty="0">
                <a:latin typeface="Arial" panose="020B0604020202020204" pitchFamily="34" charset="0"/>
                <a:cs typeface="Arial" panose="020B0604020202020204" pitchFamily="34" charset="0"/>
              </a:rPr>
              <a:t> object identifies the internal addresses to be translated and is bound to the </a:t>
            </a:r>
            <a:r>
              <a:rPr lang="en-US" sz="1400" b="1" dirty="0">
                <a:latin typeface="Arial" panose="020B0604020202020204" pitchFamily="34" charset="0"/>
                <a:cs typeface="Arial" panose="020B0604020202020204" pitchFamily="34" charset="0"/>
              </a:rPr>
              <a:t>PUBLIC</a:t>
            </a:r>
            <a:r>
              <a:rPr lang="en-US" sz="1400" dirty="0">
                <a:latin typeface="Arial" panose="020B0604020202020204" pitchFamily="34" charset="0"/>
                <a:cs typeface="Arial" panose="020B0604020202020204" pitchFamily="34" charset="0"/>
              </a:rPr>
              <a:t> network object with the </a:t>
            </a:r>
            <a:r>
              <a:rPr lang="en-US" sz="1400" b="1" dirty="0">
                <a:latin typeface="Arial" panose="020B0604020202020204" pitchFamily="34" charset="0"/>
                <a:cs typeface="Arial" panose="020B0604020202020204" pitchFamily="34" charset="0"/>
              </a:rPr>
              <a:t>nat</a:t>
            </a:r>
            <a:r>
              <a:rPr lang="en-US" sz="1400" dirty="0">
                <a:latin typeface="Arial" panose="020B0604020202020204" pitchFamily="34" charset="0"/>
                <a:cs typeface="Arial" panose="020B0604020202020204" pitchFamily="34" charset="0"/>
              </a:rPr>
              <a:t> command.</a:t>
            </a:r>
          </a:p>
        </p:txBody>
      </p:sp>
      <p:pic>
        <p:nvPicPr>
          <p:cNvPr id="5" name="Picture 4">
            <a:extLst>
              <a:ext uri="{FF2B5EF4-FFF2-40B4-BE49-F238E27FC236}">
                <a16:creationId xmlns:a16="http://schemas.microsoft.com/office/drawing/2014/main" id="{B1B02D7E-D92A-4600-9D3E-AFCE4DBDF3DD}"/>
              </a:ext>
            </a:extLst>
          </p:cNvPr>
          <p:cNvPicPr>
            <a:picLocks noChangeAspect="1"/>
          </p:cNvPicPr>
          <p:nvPr/>
        </p:nvPicPr>
        <p:blipFill>
          <a:blip r:embed="rId3"/>
          <a:stretch>
            <a:fillRect/>
          </a:stretch>
        </p:blipFill>
        <p:spPr>
          <a:xfrm>
            <a:off x="848668" y="2473750"/>
            <a:ext cx="7446664" cy="2155400"/>
          </a:xfrm>
          <a:prstGeom prst="rect">
            <a:avLst/>
          </a:prstGeom>
        </p:spPr>
      </p:pic>
      <p:pic>
        <p:nvPicPr>
          <p:cNvPr id="9" name="Picture 8">
            <a:extLst>
              <a:ext uri="{FF2B5EF4-FFF2-40B4-BE49-F238E27FC236}">
                <a16:creationId xmlns:a16="http://schemas.microsoft.com/office/drawing/2014/main" id="{91BC604B-D181-4CFD-83D8-422B24BDA1D9}"/>
              </a:ext>
            </a:extLst>
          </p:cNvPr>
          <p:cNvPicPr>
            <a:picLocks noChangeAspect="1"/>
          </p:cNvPicPr>
          <p:nvPr/>
        </p:nvPicPr>
        <p:blipFill>
          <a:blip r:embed="rId4"/>
          <a:stretch>
            <a:fillRect/>
          </a:stretch>
        </p:blipFill>
        <p:spPr>
          <a:xfrm>
            <a:off x="4572000" y="515899"/>
            <a:ext cx="3999288" cy="170723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65</a:t>
            </a:fld>
            <a:endParaRPr lang="en-US" dirty="0"/>
          </a:p>
        </p:txBody>
      </p:sp>
    </p:spTree>
    <p:extLst>
      <p:ext uri="{BB962C8B-B14F-4D97-AF65-F5344CB8AC3E}">
        <p14:creationId xmlns:p14="http://schemas.microsoft.com/office/powerpoint/2010/main" val="16752200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457200"/>
          </a:xfrm>
          <a:prstGeom prst="rect">
            <a:avLst/>
          </a:prstGeom>
          <a:noFill/>
          <a:ln/>
        </p:spPr>
        <p:txBody>
          <a:bodyPr wrap="square" rtlCol="0"/>
          <a:lstStyle/>
          <a:p>
            <a:pPr marL="0" indent="0">
              <a:buNone/>
            </a:pPr>
            <a:r>
              <a:rPr lang="en-US" dirty="0"/>
              <a:t>Configure Dynamic NAT (Cont.)</a:t>
            </a:r>
          </a:p>
        </p:txBody>
      </p:sp>
      <p:sp>
        <p:nvSpPr>
          <p:cNvPr id="8" name="TextBox 7">
            <a:extLst>
              <a:ext uri="{FF2B5EF4-FFF2-40B4-BE49-F238E27FC236}">
                <a16:creationId xmlns:a16="http://schemas.microsoft.com/office/drawing/2014/main" id="{BD75BA4C-537A-4C64-BC38-05A7BAFB796A}"/>
              </a:ext>
            </a:extLst>
          </p:cNvPr>
          <p:cNvSpPr txBox="1"/>
          <p:nvPr/>
        </p:nvSpPr>
        <p:spPr>
          <a:xfrm>
            <a:off x="173685" y="731520"/>
            <a:ext cx="7973721" cy="338554"/>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The following example shows how to allow inside hosts to ping outside hosts</a:t>
            </a:r>
            <a:r>
              <a:rPr lang="en-US" sz="1400" dirty="0">
                <a:latin typeface="Arial" panose="020B0604020202020204" pitchFamily="34" charset="0"/>
                <a:cs typeface="Arial" panose="020B0604020202020204" pitchFamily="34" charset="0"/>
              </a:rPr>
              <a:t>.</a:t>
            </a:r>
          </a:p>
        </p:txBody>
      </p:sp>
      <p:sp>
        <p:nvSpPr>
          <p:cNvPr id="13" name="TextBox 12">
            <a:extLst>
              <a:ext uri="{FF2B5EF4-FFF2-40B4-BE49-F238E27FC236}">
                <a16:creationId xmlns:a16="http://schemas.microsoft.com/office/drawing/2014/main" id="{9AA76F96-D19B-41E6-A20B-24A4F00A35F4}"/>
              </a:ext>
            </a:extLst>
          </p:cNvPr>
          <p:cNvSpPr txBox="1"/>
          <p:nvPr/>
        </p:nvSpPr>
        <p:spPr>
          <a:xfrm>
            <a:off x="611311" y="2891942"/>
            <a:ext cx="7073757" cy="584775"/>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To verify the network address translation, use </a:t>
            </a:r>
            <a:r>
              <a:rPr lang="en-US" sz="1600" b="1" dirty="0">
                <a:latin typeface="Arial" panose="020B0604020202020204" pitchFamily="34" charset="0"/>
                <a:cs typeface="Arial" panose="020B0604020202020204" pitchFamily="34" charset="0"/>
              </a:rPr>
              <a:t>show xlate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show nat</a:t>
            </a:r>
            <a:r>
              <a:rPr lang="en-US" sz="1600" dirty="0">
                <a:latin typeface="Arial" panose="020B0604020202020204" pitchFamily="34" charset="0"/>
                <a:cs typeface="Arial" panose="020B0604020202020204" pitchFamily="34" charset="0"/>
              </a:rPr>
              <a:t>, and </a:t>
            </a:r>
            <a:r>
              <a:rPr lang="en-US" sz="1600" b="1" dirty="0">
                <a:latin typeface="Arial" panose="020B0604020202020204" pitchFamily="34" charset="0"/>
                <a:cs typeface="Arial" panose="020B0604020202020204" pitchFamily="34" charset="0"/>
              </a:rPr>
              <a:t>show nat detail </a:t>
            </a:r>
            <a:r>
              <a:rPr lang="en-US" sz="1600" dirty="0">
                <a:latin typeface="Arial" panose="020B0604020202020204" pitchFamily="34" charset="0"/>
                <a:cs typeface="Arial" panose="020B0604020202020204" pitchFamily="34" charset="0"/>
              </a:rPr>
              <a:t>commands.</a:t>
            </a:r>
          </a:p>
        </p:txBody>
      </p:sp>
      <p:pic>
        <p:nvPicPr>
          <p:cNvPr id="6" name="Picture 5">
            <a:extLst>
              <a:ext uri="{FF2B5EF4-FFF2-40B4-BE49-F238E27FC236}">
                <a16:creationId xmlns:a16="http://schemas.microsoft.com/office/drawing/2014/main" id="{96286BDE-E3D2-4CB2-82B0-486750ADAB92}"/>
              </a:ext>
            </a:extLst>
          </p:cNvPr>
          <p:cNvPicPr>
            <a:picLocks noChangeAspect="1"/>
          </p:cNvPicPr>
          <p:nvPr/>
        </p:nvPicPr>
        <p:blipFill>
          <a:blip r:embed="rId3"/>
          <a:stretch>
            <a:fillRect/>
          </a:stretch>
        </p:blipFill>
        <p:spPr>
          <a:xfrm>
            <a:off x="1074286" y="1501558"/>
            <a:ext cx="6172517" cy="95889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66</a:t>
            </a:fld>
            <a:endParaRPr lang="en-US" dirty="0"/>
          </a:p>
        </p:txBody>
      </p:sp>
    </p:spTree>
    <p:extLst>
      <p:ext uri="{BB962C8B-B14F-4D97-AF65-F5344CB8AC3E}">
        <p14:creationId xmlns:p14="http://schemas.microsoft.com/office/powerpoint/2010/main" val="33529226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4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Dynamic PAT</a:t>
            </a:r>
          </a:p>
        </p:txBody>
      </p:sp>
      <p:sp>
        <p:nvSpPr>
          <p:cNvPr id="5" name="Object4"/>
          <p:cNvSpPr/>
          <p:nvPr/>
        </p:nvSpPr>
        <p:spPr>
          <a:xfrm>
            <a:off x="0" y="731520"/>
            <a:ext cx="9246742"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To enable inside hosts to overload the outside address, use </a:t>
            </a:r>
            <a:r>
              <a:rPr lang="en-US" sz="1600" b="1" dirty="0">
                <a:effectLst/>
                <a:latin typeface="Arial" panose="020B0604020202020204" pitchFamily="34" charset="0"/>
                <a:cs typeface="Arial" panose="020B0604020202020204" pitchFamily="34" charset="0"/>
              </a:rPr>
              <a:t> nat </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dynamic interface </a:t>
            </a:r>
            <a:r>
              <a:rPr lang="en-US" sz="1600" dirty="0">
                <a:effectLst/>
                <a:latin typeface="Arial" panose="020B0604020202020204" pitchFamily="34" charset="0"/>
                <a:cs typeface="Arial" panose="020B0604020202020204" pitchFamily="34" charset="0"/>
              </a:rPr>
              <a:t> command, as shown in the example.</a:t>
            </a:r>
          </a:p>
        </p:txBody>
      </p:sp>
      <p:pic>
        <p:nvPicPr>
          <p:cNvPr id="4" name="Picture 3">
            <a:extLst>
              <a:ext uri="{FF2B5EF4-FFF2-40B4-BE49-F238E27FC236}">
                <a16:creationId xmlns:a16="http://schemas.microsoft.com/office/drawing/2014/main" id="{505AAF20-B8F7-4707-9344-3345BC9BC1EE}"/>
              </a:ext>
            </a:extLst>
          </p:cNvPr>
          <p:cNvPicPr>
            <a:picLocks noChangeAspect="1"/>
          </p:cNvPicPr>
          <p:nvPr/>
        </p:nvPicPr>
        <p:blipFill>
          <a:blip r:embed="rId3"/>
          <a:stretch>
            <a:fillRect/>
          </a:stretch>
        </p:blipFill>
        <p:spPr>
          <a:xfrm>
            <a:off x="0" y="1645920"/>
            <a:ext cx="9144000" cy="1426063"/>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67</a:t>
            </a:fld>
            <a:endParaRPr 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4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Static NAT</a:t>
            </a:r>
          </a:p>
        </p:txBody>
      </p:sp>
      <p:sp>
        <p:nvSpPr>
          <p:cNvPr id="5" name="Object4"/>
          <p:cNvSpPr/>
          <p:nvPr/>
        </p:nvSpPr>
        <p:spPr>
          <a:xfrm>
            <a:off x="0" y="739402"/>
            <a:ext cx="8599470" cy="3288067"/>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Static NAT is configured when an inside address is mapped to an outside address. For instance, static NAT can be used when a server must be accessible from the outside.</a:t>
            </a:r>
          </a:p>
          <a:p>
            <a:endParaRPr lang="en-US" sz="1600" dirty="0">
              <a:effectLst/>
              <a:latin typeface="Arial" panose="020B0604020202020204" pitchFamily="34" charset="0"/>
              <a:cs typeface="Arial" panose="020B0604020202020204" pitchFamily="34" charset="0"/>
            </a:endParaRPr>
          </a:p>
          <a:p>
            <a:r>
              <a:rPr lang="en-US" sz="1600" dirty="0">
                <a:effectLst/>
                <a:latin typeface="Arial" panose="020B0604020202020204" pitchFamily="34" charset="0"/>
                <a:cs typeface="Arial" panose="020B0604020202020204" pitchFamily="34" charset="0"/>
              </a:rPr>
              <a:t>To configure static NAT, use the </a:t>
            </a:r>
            <a:r>
              <a:rPr lang="en-US" sz="1600" b="1" dirty="0">
                <a:effectLst/>
                <a:latin typeface="Arial" panose="020B0604020202020204" pitchFamily="34" charset="0"/>
                <a:cs typeface="Arial" panose="020B0604020202020204" pitchFamily="34" charset="0"/>
              </a:rPr>
              <a:t>nat</a:t>
            </a:r>
            <a:r>
              <a:rPr lang="en-US" sz="1600" dirty="0">
                <a:effectLst/>
                <a:latin typeface="Arial" panose="020B0604020202020204" pitchFamily="34" charset="0"/>
                <a:cs typeface="Arial" panose="020B0604020202020204" pitchFamily="34" charset="0"/>
              </a:rPr>
              <a:t> [(</a:t>
            </a:r>
            <a:r>
              <a:rPr lang="en-US" sz="1600" i="1" dirty="0">
                <a:effectLst/>
                <a:latin typeface="Arial" panose="020B0604020202020204" pitchFamily="34" charset="0"/>
                <a:cs typeface="Arial" panose="020B0604020202020204" pitchFamily="34" charset="0"/>
              </a:rPr>
              <a:t>real_if_name</a:t>
            </a:r>
            <a:r>
              <a:rPr lang="en-US" sz="1600" dirty="0">
                <a:effectLst/>
                <a:latin typeface="Arial" panose="020B0604020202020204" pitchFamily="34" charset="0"/>
                <a:cs typeface="Arial" panose="020B0604020202020204" pitchFamily="34" charset="0"/>
              </a:rPr>
              <a:t>,</a:t>
            </a:r>
            <a:r>
              <a:rPr lang="en-US" sz="1600" i="1" dirty="0">
                <a:effectLst/>
                <a:latin typeface="Arial" panose="020B0604020202020204" pitchFamily="34" charset="0"/>
                <a:cs typeface="Arial" panose="020B0604020202020204" pitchFamily="34" charset="0"/>
              </a:rPr>
              <a:t>mapped_if_name</a:t>
            </a:r>
            <a:r>
              <a:rPr lang="en-US" sz="1600" dirty="0">
                <a:effectLst/>
                <a:latin typeface="Arial" panose="020B0604020202020204" pitchFamily="34" charset="0"/>
                <a:cs typeface="Arial" panose="020B0604020202020204" pitchFamily="34" charset="0"/>
              </a:rPr>
              <a:t>)] </a:t>
            </a:r>
            <a:r>
              <a:rPr lang="en-US" sz="1600" b="1" dirty="0">
                <a:effectLst/>
                <a:latin typeface="Arial" panose="020B0604020202020204" pitchFamily="34" charset="0"/>
                <a:cs typeface="Arial" panose="020B0604020202020204" pitchFamily="34" charset="0"/>
              </a:rPr>
              <a:t>static</a:t>
            </a:r>
            <a:r>
              <a:rPr lang="en-US" sz="1600" dirty="0">
                <a:effectLst/>
                <a:latin typeface="Arial" panose="020B0604020202020204" pitchFamily="34" charset="0"/>
                <a:cs typeface="Arial" panose="020B0604020202020204" pitchFamily="34" charset="0"/>
              </a:rPr>
              <a:t> ma</a:t>
            </a:r>
            <a:r>
              <a:rPr lang="en-US" sz="1600" i="1" dirty="0">
                <a:effectLst/>
                <a:latin typeface="Arial" panose="020B0604020202020204" pitchFamily="34" charset="0"/>
                <a:cs typeface="Arial" panose="020B0604020202020204" pitchFamily="34" charset="0"/>
              </a:rPr>
              <a:t>pped-inline-host-ip</a:t>
            </a:r>
            <a:r>
              <a:rPr lang="en-US" sz="1600" dirty="0">
                <a:effectLst/>
                <a:latin typeface="Arial" panose="020B0604020202020204" pitchFamily="34" charset="0"/>
                <a:cs typeface="Arial" panose="020B0604020202020204" pitchFamily="34" charset="0"/>
              </a:rPr>
              <a:t> network object command. </a:t>
            </a:r>
            <a:r>
              <a:rPr lang="en-US" sz="1600" dirty="0">
                <a:latin typeface="Arial" panose="020B0604020202020204" pitchFamily="34" charset="0"/>
                <a:cs typeface="Arial" panose="020B0604020202020204" pitchFamily="34" charset="0"/>
              </a:rPr>
              <a:t>The example configuration is on the next slide.</a:t>
            </a:r>
            <a:endParaRPr lang="en-US" sz="1600" dirty="0">
              <a:effectLst/>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7FDA12BC-85DB-41F7-8CC1-F8B8902E7F92}"/>
              </a:ext>
            </a:extLst>
          </p:cNvPr>
          <p:cNvPicPr>
            <a:picLocks noChangeAspect="1"/>
          </p:cNvPicPr>
          <p:nvPr/>
        </p:nvPicPr>
        <p:blipFill>
          <a:blip r:embed="rId3"/>
          <a:stretch>
            <a:fillRect/>
          </a:stretch>
        </p:blipFill>
        <p:spPr>
          <a:xfrm>
            <a:off x="1652173" y="2349700"/>
            <a:ext cx="5295123" cy="239375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68</a:t>
            </a:fld>
            <a:endParaRPr 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NAT Services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Static NAT (Cont.)</a:t>
            </a:r>
          </a:p>
        </p:txBody>
      </p:sp>
      <p:pic>
        <p:nvPicPr>
          <p:cNvPr id="6" name="Picture 5">
            <a:extLst>
              <a:ext uri="{FF2B5EF4-FFF2-40B4-BE49-F238E27FC236}">
                <a16:creationId xmlns:a16="http://schemas.microsoft.com/office/drawing/2014/main" id="{7E42A99C-5BD3-47CC-8FC2-8863179C8610}"/>
              </a:ext>
            </a:extLst>
          </p:cNvPr>
          <p:cNvPicPr>
            <a:picLocks noChangeAspect="1"/>
          </p:cNvPicPr>
          <p:nvPr/>
        </p:nvPicPr>
        <p:blipFill>
          <a:blip r:embed="rId3"/>
          <a:stretch>
            <a:fillRect/>
          </a:stretch>
        </p:blipFill>
        <p:spPr>
          <a:xfrm>
            <a:off x="1117422" y="1298509"/>
            <a:ext cx="6909155" cy="2546481"/>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69</a:t>
            </a:fld>
            <a:endParaRPr lang="en-US" dirty="0"/>
          </a:p>
        </p:txBody>
      </p:sp>
    </p:spTree>
    <p:extLst>
      <p:ext uri="{BB962C8B-B14F-4D97-AF65-F5344CB8AC3E}">
        <p14:creationId xmlns:p14="http://schemas.microsoft.com/office/powerpoint/2010/main" val="2262411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0" y="0"/>
            <a:ext cx="9144000" cy="274320"/>
          </a:xfrm>
          <a:prstGeom prst="rect">
            <a:avLst/>
          </a:prstGeom>
          <a:noFill/>
          <a:ln/>
        </p:spPr>
        <p:txBody>
          <a:bodyPr wrap="square" rtlCol="0"/>
          <a:lstStyle/>
          <a:p>
            <a:pPr marL="0" indent="0">
              <a:buNone/>
            </a:pPr>
            <a:r>
              <a:rPr lang="en-US" dirty="0"/>
              <a:t>Module 21: Activities</a:t>
            </a:r>
          </a:p>
        </p:txBody>
      </p:sp>
      <p:sp>
        <p:nvSpPr>
          <p:cNvPr id="3" name="Object2"/>
          <p:cNvSpPr/>
          <p:nvPr/>
        </p:nvSpPr>
        <p:spPr>
          <a:xfrm>
            <a:off x="0" y="457200"/>
            <a:ext cx="8229600" cy="361950"/>
          </a:xfrm>
          <a:prstGeom prst="rect">
            <a:avLst/>
          </a:prstGeom>
          <a:noFill/>
          <a:ln/>
        </p:spPr>
        <p:txBody>
          <a:bodyPr wrap="square" rtlCol="0" anchor="t"/>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Arial" pitchFamily="34" charset="0"/>
                <a:ea typeface="Arial" pitchFamily="34" charset="-122"/>
                <a:cs typeface="Arial" pitchFamily="34" charset="-120"/>
              </a:rPr>
              <a:t>What activities are associated with this module?</a:t>
            </a:r>
            <a:endParaRPr kumimoji="0" lang="en-US"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aphicFrame>
        <p:nvGraphicFramePr>
          <p:cNvPr id="8" name="Content Placeholder 3">
            <a:extLst>
              <a:ext uri="{FF2B5EF4-FFF2-40B4-BE49-F238E27FC236}">
                <a16:creationId xmlns:a16="http://schemas.microsoft.com/office/drawing/2014/main" id="{2334105E-9CC5-47D6-A20B-E5E2B607CFAE}"/>
              </a:ext>
            </a:extLst>
          </p:cNvPr>
          <p:cNvGraphicFramePr>
            <a:graphicFrameLocks/>
          </p:cNvGraphicFramePr>
          <p:nvPr>
            <p:extLst>
              <p:ext uri="{D42A27DB-BD31-4B8C-83A1-F6EECF244321}">
                <p14:modId xmlns:p14="http://schemas.microsoft.com/office/powerpoint/2010/main" val="3235185708"/>
              </p:ext>
            </p:extLst>
          </p:nvPr>
        </p:nvGraphicFramePr>
        <p:xfrm>
          <a:off x="455999" y="1147358"/>
          <a:ext cx="8229418" cy="3160782"/>
        </p:xfrm>
        <a:graphic>
          <a:graphicData uri="http://schemas.openxmlformats.org/drawingml/2006/table">
            <a:tbl>
              <a:tblPr firstRow="1" bandRow="1"/>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200" dirty="0"/>
                        <a:t>Page #</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200" dirty="0"/>
                        <a:t>Activity Type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Activity Name</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r>
                        <a:rPr lang="en-US" sz="1200" dirty="0"/>
                        <a:t>Optional?</a:t>
                      </a:r>
                    </a:p>
                  </a:txBody>
                  <a:tcPr marL="68580" marR="68580" marT="34290" marB="34290"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004C69"/>
                    </a:solidFill>
                  </a:tcPr>
                </a:tc>
                <a:extLst>
                  <a:ext uri="{0D108BD9-81ED-4DB2-BD59-A6C34878D82A}">
                    <a16:rowId xmlns:a16="http://schemas.microsoft.com/office/drawing/2014/main" val="10000"/>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21.4.9</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Configure an ASA ACL Using Object Groups with the CLI</a:t>
                      </a: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1"/>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21.5.3</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Configure ASA Dynamic NAT with the CLI</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r>
                        <a:rPr lang="en-US" sz="1100" dirty="0"/>
                        <a:t>Recommended</a:t>
                      </a:r>
                      <a:endParaRPr lang="en-US" sz="1100" dirty="0">
                        <a:solidFill>
                          <a:schemeClr val="tx1"/>
                        </a:solidFill>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extLst>
                  <a:ext uri="{0D108BD9-81ED-4DB2-BD59-A6C34878D82A}">
                    <a16:rowId xmlns:a16="http://schemas.microsoft.com/office/drawing/2014/main" val="10006"/>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21.5.6</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the ASA DMZ and Static NAT with the CLI</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10008"/>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21.6.4</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Configure AAA on the ASA with the CLI</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rgbClr val="004C69">
                        <a:tint val="20000"/>
                      </a:srgbClr>
                    </a:solidFill>
                  </a:tcPr>
                </a:tc>
                <a:extLst>
                  <a:ext uri="{0D108BD9-81ED-4DB2-BD59-A6C34878D82A}">
                    <a16:rowId xmlns:a16="http://schemas.microsoft.com/office/drawing/2014/main" val="2582900979"/>
                  </a:ext>
                </a:extLst>
              </a:tr>
              <a:tr h="350784">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r>
                        <a:rPr lang="en-US" sz="1100" dirty="0"/>
                        <a:t>21.7.4</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Syntax Checker</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dirty="0"/>
                        <a:t>Define and Activate a Policy</a:t>
                      </a: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n-US" sz="1100" u="none" strike="noStrike" kern="1200" cap="none" spc="0" normalizeH="0" baseline="0" noProof="0" dirty="0">
                          <a:ln>
                            <a:noFill/>
                          </a:ln>
                          <a:effectLst/>
                          <a:uLnTx/>
                          <a:uFillTx/>
                        </a:rPr>
                        <a:t>Recommended</a:t>
                      </a:r>
                      <a:endParaRPr kumimoji="0" lang="en-US" sz="1100" b="0" i="0" u="none" strike="noStrike" kern="1200" cap="none" spc="0" normalizeH="0" baseline="0" noProof="0" dirty="0">
                        <a:ln>
                          <a:noFill/>
                        </a:ln>
                        <a:solidFill>
                          <a:srgbClr val="58585B"/>
                        </a:solidFill>
                        <a:effectLst/>
                        <a:uLnTx/>
                        <a:uFillTx/>
                        <a:latin typeface="Arial"/>
                        <a:ea typeface="+mn-ea"/>
                        <a:cs typeface="+mn-cs"/>
                      </a:endParaRPr>
                    </a:p>
                  </a:txBody>
                  <a:tcPr marL="68580" marR="68580" marT="34290" marB="34290"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3522544737"/>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21.7.5</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Packet Tracer</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Configure ASA Basic Settings and Firewall Using the CLI</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Recommended</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4176298296"/>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21.7.6</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Lab (optional)</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Configure ASA Network Services, Routing, and DMZ with ACLs Using CLI</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Optional</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004C69">
                        <a:tint val="40000"/>
                      </a:srgbClr>
                    </a:solidFill>
                  </a:tcPr>
                </a:tc>
                <a:extLst>
                  <a:ext uri="{0D108BD9-81ED-4DB2-BD59-A6C34878D82A}">
                    <a16:rowId xmlns:a16="http://schemas.microsoft.com/office/drawing/2014/main" val="488419262"/>
                  </a:ext>
                </a:extLst>
              </a:tr>
              <a:tr h="35078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21.8.2</a:t>
                      </a:r>
                    </a:p>
                  </a:txBody>
                  <a:tcPr marL="68580" marR="68580" marT="34290" marB="34290"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Module Quiz</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dirty="0">
                          <a:solidFill>
                            <a:schemeClr val="dk1"/>
                          </a:solidFill>
                          <a:latin typeface="Arial"/>
                          <a:ea typeface="+mn-ea"/>
                          <a:cs typeface="+mn-cs"/>
                        </a:rPr>
                        <a:t>ASA Firewall Configuration Quiz</a:t>
                      </a:r>
                    </a:p>
                  </a:txBody>
                  <a:tcPr marL="68580" marR="68580" marT="34290" marB="3429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100" kern="1200" noProof="0" dirty="0">
                          <a:solidFill>
                            <a:schemeClr val="dk1"/>
                          </a:solidFill>
                          <a:latin typeface="Arial"/>
                          <a:ea typeface="+mn-ea"/>
                          <a:cs typeface="+mn-cs"/>
                        </a:rPr>
                        <a:t>Recommended</a:t>
                      </a:r>
                    </a:p>
                  </a:txBody>
                  <a:tcPr marL="68580" marR="68580" marT="34290" marB="34290"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14690059"/>
                  </a:ext>
                </a:extLst>
              </a:tr>
            </a:tbl>
          </a:graphicData>
        </a:graphic>
      </p:graphicFrame>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2192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50">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21.6 AAA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70</a:t>
            </a:fld>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5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Review</a:t>
            </a:r>
          </a:p>
        </p:txBody>
      </p:sp>
      <p:sp>
        <p:nvSpPr>
          <p:cNvPr id="5" name="Object4"/>
          <p:cNvSpPr/>
          <p:nvPr/>
        </p:nvSpPr>
        <p:spPr>
          <a:xfrm>
            <a:off x="0" y="708660"/>
            <a:ext cx="9002110"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Authentication, authorization, and accounting (AAA) provides an extra level of protection and user control. Using AAA only, authenticated and authorized users can be permitted to connect through the ASA. </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Authorization controls access, per user, after users are authenticated. Authorization controls the services and commands that are available to each authenticated user.</a:t>
            </a:r>
          </a:p>
          <a:p>
            <a:pPr>
              <a:lnSpc>
                <a:spcPts val="2000"/>
              </a:lnSpc>
            </a:pPr>
            <a:endParaRPr lang="en-US" sz="1600" dirty="0">
              <a:latin typeface="Arial" panose="020B0604020202020204" pitchFamily="34" charset="0"/>
              <a:cs typeface="Arial" panose="020B0604020202020204" pitchFamily="34" charset="0"/>
            </a:endParaRPr>
          </a:p>
          <a:p>
            <a:pPr>
              <a:lnSpc>
                <a:spcPts val="2000"/>
              </a:lnSpc>
            </a:pPr>
            <a:r>
              <a:rPr lang="en-US" sz="1600" dirty="0">
                <a:latin typeface="Arial" panose="020B0604020202020204" pitchFamily="34" charset="0"/>
                <a:cs typeface="Arial" panose="020B0604020202020204" pitchFamily="34" charset="0"/>
              </a:rPr>
              <a:t>Accounting tracks traffic that passes through the ASA, enabling administrators to have a record of user activity.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71</a:t>
            </a:fld>
            <a:endParaRPr 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52">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Local Database and Servers</a:t>
            </a:r>
          </a:p>
        </p:txBody>
      </p:sp>
      <p:sp>
        <p:nvSpPr>
          <p:cNvPr id="7" name="TextBox 6">
            <a:extLst>
              <a:ext uri="{FF2B5EF4-FFF2-40B4-BE49-F238E27FC236}">
                <a16:creationId xmlns:a16="http://schemas.microsoft.com/office/drawing/2014/main" id="{F93BE9F5-3EAB-42A9-8AD9-A54C572D7904}"/>
              </a:ext>
            </a:extLst>
          </p:cNvPr>
          <p:cNvSpPr txBox="1"/>
          <p:nvPr/>
        </p:nvSpPr>
        <p:spPr>
          <a:xfrm>
            <a:off x="0" y="678581"/>
            <a:ext cx="9079361" cy="132343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username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name</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password</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password</a:t>
            </a:r>
            <a:r>
              <a:rPr lang="en-US" sz="1600" dirty="0">
                <a:latin typeface="Arial" panose="020B0604020202020204" pitchFamily="34" charset="0"/>
                <a:cs typeface="Arial" panose="020B0604020202020204" pitchFamily="34" charset="0"/>
              </a:rPr>
              <a:t> [</a:t>
            </a:r>
            <a:r>
              <a:rPr lang="en-US" sz="1600" b="1" dirty="0">
                <a:latin typeface="Arial" panose="020B0604020202020204" pitchFamily="34" charset="0"/>
                <a:cs typeface="Arial" panose="020B0604020202020204" pitchFamily="34" charset="0"/>
              </a:rPr>
              <a:t>privilege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priv-level</a:t>
            </a:r>
            <a:r>
              <a:rPr lang="en-US" sz="1600" dirty="0">
                <a:latin typeface="Arial" panose="020B0604020202020204" pitchFamily="34" charset="0"/>
                <a:cs typeface="Arial" panose="020B0604020202020204" pitchFamily="34" charset="0"/>
              </a:rPr>
              <a:t>] command to create local user accounts. To erase a user from the local database, use the </a:t>
            </a:r>
            <a:r>
              <a:rPr lang="en-US" sz="1600" b="1" dirty="0">
                <a:latin typeface="Arial" panose="020B0604020202020204" pitchFamily="34" charset="0"/>
                <a:cs typeface="Arial" panose="020B0604020202020204" pitchFamily="34" charset="0"/>
              </a:rPr>
              <a:t>clear config username </a:t>
            </a:r>
            <a:r>
              <a:rPr lang="en-US" sz="1600" dirty="0">
                <a:latin typeface="Arial" panose="020B0604020202020204" pitchFamily="34" charset="0"/>
                <a:cs typeface="Arial" panose="020B0604020202020204" pitchFamily="34" charset="0"/>
              </a:rPr>
              <a:t>[</a:t>
            </a:r>
            <a:r>
              <a:rPr lang="en-US" sz="1600" i="1" dirty="0">
                <a:latin typeface="Arial" panose="020B0604020202020204" pitchFamily="34" charset="0"/>
                <a:cs typeface="Arial" panose="020B0604020202020204" pitchFamily="34" charset="0"/>
              </a:rPr>
              <a:t>name</a:t>
            </a:r>
            <a:r>
              <a:rPr lang="en-US" sz="1600" dirty="0">
                <a:latin typeface="Arial" panose="020B0604020202020204" pitchFamily="34" charset="0"/>
                <a:cs typeface="Arial" panose="020B0604020202020204" pitchFamily="34" charset="0"/>
              </a:rPr>
              <a:t>] command. To view all user accounts, use the </a:t>
            </a:r>
            <a:r>
              <a:rPr lang="en-US" sz="1600" b="1" dirty="0">
                <a:latin typeface="Arial" panose="020B0604020202020204" pitchFamily="34" charset="0"/>
                <a:cs typeface="Arial" panose="020B0604020202020204" pitchFamily="34" charset="0"/>
              </a:rPr>
              <a:t>show running-config username </a:t>
            </a:r>
            <a:r>
              <a:rPr lang="en-US" sz="1600" dirty="0">
                <a:latin typeface="Arial" panose="020B0604020202020204" pitchFamily="34" charset="0"/>
                <a:cs typeface="Arial" panose="020B0604020202020204" pitchFamily="34" charset="0"/>
              </a:rPr>
              <a:t>command.</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configure a TACACS+ or RADIUS server, use the commands listed in the table.</a:t>
            </a:r>
          </a:p>
        </p:txBody>
      </p:sp>
      <p:graphicFrame>
        <p:nvGraphicFramePr>
          <p:cNvPr id="53" name="Table 52"/>
          <p:cNvGraphicFramePr>
            <a:graphicFrameLocks noGrp="1"/>
          </p:cNvGraphicFramePr>
          <p:nvPr>
            <p:extLst>
              <p:ext uri="{D42A27DB-BD31-4B8C-83A1-F6EECF244321}">
                <p14:modId xmlns:p14="http://schemas.microsoft.com/office/powerpoint/2010/main" val="2394384294"/>
              </p:ext>
            </p:extLst>
          </p:nvPr>
        </p:nvGraphicFramePr>
        <p:xfrm>
          <a:off x="64639" y="1992366"/>
          <a:ext cx="8961120" cy="960120"/>
        </p:xfrm>
        <a:graphic>
          <a:graphicData uri="http://schemas.openxmlformats.org/drawingml/2006/table">
            <a:tbl>
              <a:tblPr/>
              <a:tblGrid>
                <a:gridCol w="4086121">
                  <a:extLst>
                    <a:ext uri="{9D8B030D-6E8A-4147-A177-3AD203B41FA5}">
                      <a16:colId xmlns:a16="http://schemas.microsoft.com/office/drawing/2014/main" val="20000"/>
                    </a:ext>
                  </a:extLst>
                </a:gridCol>
                <a:gridCol w="4874999">
                  <a:extLst>
                    <a:ext uri="{9D8B030D-6E8A-4147-A177-3AD203B41FA5}">
                      <a16:colId xmlns:a16="http://schemas.microsoft.com/office/drawing/2014/main" val="20001"/>
                    </a:ext>
                  </a:extLst>
                </a:gridCol>
              </a:tblGrid>
              <a:tr h="0">
                <a:tc>
                  <a:txBody>
                    <a:bodyPr/>
                    <a:lstStyle/>
                    <a:p>
                      <a:r>
                        <a:rPr lang="en-US" sz="1200" dirty="0">
                          <a:solidFill>
                            <a:srgbClr val="FFFFFF"/>
                          </a:solidFill>
                        </a:rPr>
                        <a:t>ASA Command</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tc>
                  <a:txBody>
                    <a:bodyPr/>
                    <a:lstStyle/>
                    <a:p>
                      <a:r>
                        <a:rPr lang="en-US" sz="1200" dirty="0">
                          <a:solidFill>
                            <a:srgbClr val="FFFFFF"/>
                          </a:solidFill>
                        </a:rPr>
                        <a:t>Description</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024C69"/>
                    </a:solidFill>
                  </a:tcPr>
                </a:tc>
                <a:extLst>
                  <a:ext uri="{0D108BD9-81ED-4DB2-BD59-A6C34878D82A}">
                    <a16:rowId xmlns:a16="http://schemas.microsoft.com/office/drawing/2014/main" val="10000"/>
                  </a:ext>
                </a:extLst>
              </a:tr>
              <a:tr h="0">
                <a:tc>
                  <a:txBody>
                    <a:bodyPr/>
                    <a:lstStyle/>
                    <a:p>
                      <a:r>
                        <a:rPr lang="en-US" sz="1200" b="1" dirty="0">
                          <a:latin typeface="Courier New" panose="02070309020205020404" pitchFamily="49" charset="0"/>
                          <a:cs typeface="Courier New" panose="02070309020205020404" pitchFamily="49" charset="0"/>
                        </a:rPr>
                        <a:t>aaa-server</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server-tag</a:t>
                      </a:r>
                      <a:r>
                        <a:rPr lang="en-US" sz="1200" dirty="0">
                          <a:latin typeface="Courier New" panose="02070309020205020404" pitchFamily="49" charset="0"/>
                          <a:cs typeface="Courier New" panose="02070309020205020404" pitchFamily="49" charset="0"/>
                        </a:rPr>
                        <a:t> </a:t>
                      </a:r>
                      <a:r>
                        <a:rPr lang="en-US" sz="1200" b="1" dirty="0">
                          <a:latin typeface="Courier New" panose="02070309020205020404" pitchFamily="49" charset="0"/>
                          <a:cs typeface="Courier New" panose="02070309020205020404" pitchFamily="49" charset="0"/>
                        </a:rPr>
                        <a:t>protocol</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protocol</a:t>
                      </a:r>
                      <a:endParaRPr lang="en-US" sz="1200" dirty="0">
                        <a:latin typeface="Courier New" panose="02070309020205020404" pitchFamily="49" charset="0"/>
                        <a:cs typeface="Courier New" panose="02070309020205020404" pitchFamily="49" charset="0"/>
                      </a:endParaRP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Creates a TACACS+ or RADIUS AAA server group.</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1"/>
                  </a:ext>
                </a:extLst>
              </a:tr>
              <a:tr h="0">
                <a:tc>
                  <a:txBody>
                    <a:bodyPr/>
                    <a:lstStyle/>
                    <a:p>
                      <a:r>
                        <a:rPr lang="en-US" sz="1200" b="1" dirty="0">
                          <a:latin typeface="Courier New" panose="02070309020205020404" pitchFamily="49" charset="0"/>
                          <a:cs typeface="Courier New" panose="02070309020205020404" pitchFamily="49" charset="0"/>
                        </a:rPr>
                        <a:t>aaa-server</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server-tag</a:t>
                      </a:r>
                      <a:r>
                        <a:rPr lang="en-US" sz="1200" dirty="0">
                          <a:latin typeface="Courier New" panose="02070309020205020404" pitchFamily="49" charset="0"/>
                          <a:cs typeface="Courier New" panose="02070309020205020404" pitchFamily="49" charset="0"/>
                        </a:rPr>
                        <a:t> [(-interface name )] </a:t>
                      </a:r>
                      <a:r>
                        <a:rPr lang="en-US" sz="1200" b="1" dirty="0">
                          <a:latin typeface="Courier New" panose="02070309020205020404" pitchFamily="49" charset="0"/>
                          <a:cs typeface="Courier New" panose="02070309020205020404" pitchFamily="49" charset="0"/>
                        </a:rPr>
                        <a:t>host</a:t>
                      </a:r>
                      <a:r>
                        <a:rPr lang="en-US" sz="1200" dirty="0">
                          <a:latin typeface="Courier New" panose="02070309020205020404" pitchFamily="49" charset="0"/>
                          <a:cs typeface="Courier New" panose="02070309020205020404" pitchFamily="49" charset="0"/>
                        </a:rPr>
                        <a:t> {</a:t>
                      </a:r>
                      <a:r>
                        <a:rPr lang="en-US" sz="1200" i="1" dirty="0">
                          <a:latin typeface="Courier New" panose="02070309020205020404" pitchFamily="49" charset="0"/>
                          <a:cs typeface="Courier New" panose="02070309020205020404" pitchFamily="49" charset="0"/>
                        </a:rPr>
                        <a:t>server-ip</a:t>
                      </a:r>
                      <a:r>
                        <a:rPr lang="en-US" sz="1200" dirty="0">
                          <a:latin typeface="Courier New" panose="02070309020205020404" pitchFamily="49" charset="0"/>
                          <a:cs typeface="Courier New" panose="02070309020205020404" pitchFamily="49" charset="0"/>
                        </a:rPr>
                        <a:t> | </a:t>
                      </a:r>
                      <a:r>
                        <a:rPr lang="en-US" sz="1200" i="1" dirty="0">
                          <a:latin typeface="Courier New" panose="02070309020205020404" pitchFamily="49" charset="0"/>
                          <a:cs typeface="Courier New" panose="02070309020205020404" pitchFamily="49" charset="0"/>
                        </a:rPr>
                        <a:t>name</a:t>
                      </a:r>
                      <a:r>
                        <a:rPr lang="en-US" sz="1200" dirty="0">
                          <a:latin typeface="Courier New" panose="02070309020205020404" pitchFamily="49" charset="0"/>
                          <a:cs typeface="Courier New" panose="02070309020205020404" pitchFamily="49" charset="0"/>
                        </a:rPr>
                        <a:t> } [ </a:t>
                      </a:r>
                      <a:r>
                        <a:rPr lang="en-US" sz="1200" i="1" dirty="0">
                          <a:latin typeface="Courier New" panose="02070309020205020404" pitchFamily="49" charset="0"/>
                          <a:cs typeface="Courier New" panose="02070309020205020404" pitchFamily="49" charset="0"/>
                        </a:rPr>
                        <a:t>key</a:t>
                      </a:r>
                      <a:r>
                        <a:rPr lang="en-US" sz="1200" dirty="0">
                          <a:latin typeface="Courier New" panose="02070309020205020404" pitchFamily="49" charset="0"/>
                          <a:cs typeface="Courier New" panose="02070309020205020404" pitchFamily="49" charset="0"/>
                        </a:rPr>
                        <a:t> ]</a:t>
                      </a:r>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tc>
                  <a:txBody>
                    <a:bodyPr/>
                    <a:lstStyle/>
                    <a:p>
                      <a:r>
                        <a:rPr lang="en-US" sz="1200" dirty="0">
                          <a:solidFill>
                            <a:srgbClr val="58585B"/>
                          </a:solidFill>
                        </a:rPr>
                        <a:t>Configures a AAA server as part of a AAA server group.</a:t>
                      </a:r>
                      <a:endParaRPr lang="en-US" sz="1200" dirty="0"/>
                    </a:p>
                    <a:p>
                      <a:r>
                        <a:rPr lang="en-US" sz="1200" dirty="0">
                          <a:solidFill>
                            <a:srgbClr val="58585B"/>
                          </a:solidFill>
                        </a:rPr>
                        <a:t>Also configures AAA server parameters that are host-specific.</a:t>
                      </a:r>
                      <a:endParaRPr lang="en-US" sz="1200" dirty="0"/>
                    </a:p>
                  </a:txBody>
                  <a:tcPr marL="38100" marR="38100" marT="38100" marB="38100">
                    <a:lnL w="25400" cap="flat" cmpd="sng" algn="ctr">
                      <a:solidFill>
                        <a:srgbClr val="FFFFFF"/>
                      </a:solidFill>
                      <a:prstDash val="solid"/>
                      <a:round/>
                      <a:headEnd type="none" w="med" len="med"/>
                      <a:tailEnd type="none" w="med" len="med"/>
                    </a:lnL>
                    <a:lnR w="25400" cap="flat" cmpd="sng" algn="ctr">
                      <a:solidFill>
                        <a:srgbClr val="FFFFFF"/>
                      </a:solidFill>
                      <a:prstDash val="solid"/>
                      <a:round/>
                      <a:headEnd type="none" w="med" len="med"/>
                      <a:tailEnd type="none" w="med" len="med"/>
                    </a:lnR>
                    <a:lnT w="25400" cap="flat" cmpd="sng" algn="ctr">
                      <a:solidFill>
                        <a:srgbClr val="FFFFFF"/>
                      </a:solidFill>
                      <a:prstDash val="solid"/>
                      <a:round/>
                      <a:headEnd type="none" w="med" len="med"/>
                      <a:tailEnd type="none" w="med" len="med"/>
                    </a:lnT>
                    <a:lnB w="25400" cap="flat" cmpd="sng" algn="ctr">
                      <a:solidFill>
                        <a:srgbClr val="FFFFFF"/>
                      </a:solidFill>
                      <a:prstDash val="solid"/>
                      <a:round/>
                      <a:headEnd type="none" w="med" len="med"/>
                      <a:tailEnd type="none" w="med" len="med"/>
                    </a:lnB>
                    <a:solidFill>
                      <a:srgbClr val="CBD0D4"/>
                    </a:solidFill>
                  </a:tcPr>
                </a:tc>
                <a:extLst>
                  <a:ext uri="{0D108BD9-81ED-4DB2-BD59-A6C34878D82A}">
                    <a16:rowId xmlns:a16="http://schemas.microsoft.com/office/drawing/2014/main" val="10002"/>
                  </a:ext>
                </a:extLst>
              </a:tr>
            </a:tbl>
          </a:graphicData>
        </a:graphic>
      </p:graphicFrame>
      <p:sp>
        <p:nvSpPr>
          <p:cNvPr id="8" name="TextBox 7">
            <a:extLst>
              <a:ext uri="{FF2B5EF4-FFF2-40B4-BE49-F238E27FC236}">
                <a16:creationId xmlns:a16="http://schemas.microsoft.com/office/drawing/2014/main" id="{57656B27-55CF-4D95-91E6-72A374AEFDD5}"/>
              </a:ext>
            </a:extLst>
          </p:cNvPr>
          <p:cNvSpPr txBox="1"/>
          <p:nvPr/>
        </p:nvSpPr>
        <p:spPr>
          <a:xfrm>
            <a:off x="138700" y="2952486"/>
            <a:ext cx="8548099" cy="338554"/>
          </a:xfrm>
          <a:prstGeom prst="rect">
            <a:avLst/>
          </a:prstGeom>
          <a:noFill/>
        </p:spPr>
        <p:txBody>
          <a:bodyPr wrap="square">
            <a:spAutoFit/>
          </a:bodyPr>
          <a:lstStyle>
            <a:lvl1pPr>
              <a:defRPr sz="1600">
                <a:latin typeface="Arial" panose="020B0604020202020204" pitchFamily="34" charset="0"/>
                <a:cs typeface="Arial" panose="020B0604020202020204" pitchFamily="34" charset="0"/>
              </a:defRPr>
            </a:lvl1pPr>
          </a:lstStyle>
          <a:p>
            <a:r>
              <a:rPr lang="en-US" dirty="0"/>
              <a:t>The example shows configuration of a AAA TACACS+ server on an ASA 5506-X.</a:t>
            </a:r>
          </a:p>
        </p:txBody>
      </p:sp>
      <p:pic>
        <p:nvPicPr>
          <p:cNvPr id="6" name="Picture 5">
            <a:extLst>
              <a:ext uri="{FF2B5EF4-FFF2-40B4-BE49-F238E27FC236}">
                <a16:creationId xmlns:a16="http://schemas.microsoft.com/office/drawing/2014/main" id="{24A63445-2F91-406A-81FD-5B9B66768E62}"/>
              </a:ext>
            </a:extLst>
          </p:cNvPr>
          <p:cNvPicPr>
            <a:picLocks noChangeAspect="1"/>
          </p:cNvPicPr>
          <p:nvPr/>
        </p:nvPicPr>
        <p:blipFill>
          <a:blip r:embed="rId3"/>
          <a:stretch>
            <a:fillRect/>
          </a:stretch>
        </p:blipFill>
        <p:spPr>
          <a:xfrm>
            <a:off x="1572624" y="3291040"/>
            <a:ext cx="5998752" cy="177719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72</a:t>
            </a:fld>
            <a:endParaRPr 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5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Configuration</a:t>
            </a:r>
          </a:p>
        </p:txBody>
      </p:sp>
      <p:sp>
        <p:nvSpPr>
          <p:cNvPr id="5" name="Object4"/>
          <p:cNvSpPr/>
          <p:nvPr/>
        </p:nvSpPr>
        <p:spPr>
          <a:xfrm>
            <a:off x="0" y="91440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To authenticate users who access the ASA CLI over a console (</a:t>
            </a:r>
            <a:r>
              <a:rPr lang="en-US" sz="1600" b="1" dirty="0">
                <a:latin typeface="Arial" panose="020B0604020202020204" pitchFamily="34" charset="0"/>
                <a:cs typeface="Arial" panose="020B0604020202020204" pitchFamily="34" charset="0"/>
              </a:rPr>
              <a:t>serial</a:t>
            </a:r>
            <a:r>
              <a:rPr lang="en-US" sz="1600" dirty="0">
                <a:latin typeface="Arial" panose="020B0604020202020204" pitchFamily="34" charset="0"/>
                <a:cs typeface="Arial" panose="020B0604020202020204" pitchFamily="34" charset="0"/>
              </a:rPr>
              <a:t>), SSH, HTTPS (ASDM), or Telnet connection, or to authenticate users who access privileged EXEC mode using the </a:t>
            </a:r>
            <a:r>
              <a:rPr lang="en-US" sz="1600" b="1" dirty="0">
                <a:latin typeface="Arial" panose="020B0604020202020204" pitchFamily="34" charset="0"/>
                <a:cs typeface="Arial" panose="020B0604020202020204" pitchFamily="34" charset="0"/>
              </a:rPr>
              <a:t>enable</a:t>
            </a:r>
            <a:r>
              <a:rPr lang="en-US" sz="1600" dirty="0">
                <a:latin typeface="Arial" panose="020B0604020202020204" pitchFamily="34" charset="0"/>
                <a:cs typeface="Arial" panose="020B0604020202020204" pitchFamily="34" charset="0"/>
              </a:rPr>
              <a:t> command, use the </a:t>
            </a:r>
            <a:r>
              <a:rPr lang="en-US" sz="1600" b="1" dirty="0">
                <a:latin typeface="Arial" panose="020B0604020202020204" pitchFamily="34" charset="0"/>
                <a:cs typeface="Arial" panose="020B0604020202020204" pitchFamily="34" charset="0"/>
              </a:rPr>
              <a:t>aaa authentication enable console</a:t>
            </a:r>
            <a:r>
              <a:rPr lang="en-US" sz="1600" dirty="0">
                <a:latin typeface="Arial" panose="020B0604020202020204" pitchFamily="34" charset="0"/>
                <a:cs typeface="Arial" panose="020B0604020202020204" pitchFamily="34" charset="0"/>
              </a:rPr>
              <a:t> command in global configuration mode.</a:t>
            </a:r>
          </a:p>
          <a:p>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AD6FDCCD-1977-494E-A472-69DDDF973875}"/>
              </a:ext>
            </a:extLst>
          </p:cNvPr>
          <p:cNvPicPr>
            <a:picLocks noChangeAspect="1"/>
          </p:cNvPicPr>
          <p:nvPr/>
        </p:nvPicPr>
        <p:blipFill>
          <a:blip r:embed="rId3"/>
          <a:stretch>
            <a:fillRect/>
          </a:stretch>
        </p:blipFill>
        <p:spPr>
          <a:xfrm>
            <a:off x="784030" y="2028796"/>
            <a:ext cx="7575939" cy="36196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73</a:t>
            </a:fld>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AAA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AAA Configuration (Cont.)</a:t>
            </a:r>
          </a:p>
        </p:txBody>
      </p:sp>
      <p:sp>
        <p:nvSpPr>
          <p:cNvPr id="5" name="Object4"/>
          <p:cNvSpPr/>
          <p:nvPr/>
        </p:nvSpPr>
        <p:spPr>
          <a:xfrm>
            <a:off x="0" y="708660"/>
            <a:ext cx="8229600" cy="2571750"/>
          </a:xfrm>
          <a:prstGeom prst="rect">
            <a:avLst/>
          </a:prstGeom>
          <a:noFill/>
          <a:ln/>
        </p:spPr>
        <p:txBody>
          <a:bodyPr wrap="square" rtlCol="0" anchor="t"/>
          <a:lstStyle/>
          <a:p>
            <a:r>
              <a:rPr lang="en-US" sz="1600" dirty="0">
                <a:latin typeface="Arial" panose="020B0604020202020204" pitchFamily="34" charset="0"/>
                <a:cs typeface="Arial" panose="020B0604020202020204" pitchFamily="34" charset="0"/>
              </a:rPr>
              <a:t>The example provides a sample AAA configuration that is then verified and tested.</a:t>
            </a:r>
          </a:p>
        </p:txBody>
      </p:sp>
      <p:pic>
        <p:nvPicPr>
          <p:cNvPr id="8" name="Picture 7">
            <a:extLst>
              <a:ext uri="{FF2B5EF4-FFF2-40B4-BE49-F238E27FC236}">
                <a16:creationId xmlns:a16="http://schemas.microsoft.com/office/drawing/2014/main" id="{80209C58-D725-4DA7-BD95-D127A74C5056}"/>
              </a:ext>
            </a:extLst>
          </p:cNvPr>
          <p:cNvPicPr>
            <a:picLocks noChangeAspect="1"/>
          </p:cNvPicPr>
          <p:nvPr/>
        </p:nvPicPr>
        <p:blipFill>
          <a:blip r:embed="rId3"/>
          <a:stretch>
            <a:fillRect/>
          </a:stretch>
        </p:blipFill>
        <p:spPr>
          <a:xfrm>
            <a:off x="2017684" y="1078786"/>
            <a:ext cx="4516680" cy="3837480"/>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74</a:t>
            </a:fld>
            <a:endParaRPr lang="en-US" dirty="0"/>
          </a:p>
        </p:txBody>
      </p:sp>
    </p:spTree>
    <p:extLst>
      <p:ext uri="{BB962C8B-B14F-4D97-AF65-F5344CB8AC3E}">
        <p14:creationId xmlns:p14="http://schemas.microsoft.com/office/powerpoint/2010/main" val="3530431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55">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21.7 Service Policies on an ASA</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75</a:t>
            </a:fld>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56">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MPF</a:t>
            </a:r>
          </a:p>
        </p:txBody>
      </p:sp>
      <p:sp>
        <p:nvSpPr>
          <p:cNvPr id="5" name="Object4"/>
          <p:cNvSpPr/>
          <p:nvPr/>
        </p:nvSpPr>
        <p:spPr>
          <a:xfrm>
            <a:off x="-1" y="914400"/>
            <a:ext cx="8883869" cy="2571750"/>
          </a:xfrm>
          <a:prstGeom prst="rect">
            <a:avLst/>
          </a:prstGeom>
          <a:noFill/>
          <a:ln/>
        </p:spPr>
        <p:txBody>
          <a:bodyPr wrap="square" rtlCol="0" anchor="t"/>
          <a:lstStyle/>
          <a:p>
            <a:r>
              <a:rPr lang="en-US" sz="1500" dirty="0">
                <a:effectLst/>
                <a:latin typeface="Arial" panose="020B0604020202020204" pitchFamily="34" charset="0"/>
                <a:cs typeface="Arial" panose="020B0604020202020204" pitchFamily="34" charset="0"/>
              </a:rPr>
              <a:t>A Modular Policy Framework (MPF) configuration defines a set of rules for applying firewall features, such as traffic inspection and QoS, to the traffic that traverses the ASA. MPF allows granular classification of traffic flows, which enables the application of different advanced policies to different flows. </a:t>
            </a:r>
          </a:p>
          <a:p>
            <a:r>
              <a:rPr lang="en-US" sz="1500" dirty="0">
                <a:effectLst/>
                <a:latin typeface="Arial" panose="020B0604020202020204" pitchFamily="34" charset="0"/>
                <a:cs typeface="Arial" panose="020B0604020202020204" pitchFamily="34" charset="0"/>
              </a:rPr>
              <a:t>Cisco MPF uses three configuration objects to define modular, object-oriented, hierarchical policies:</a:t>
            </a: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Class Maps - What are we looking for?</a:t>
            </a:r>
            <a:br>
              <a:rPr lang="en-US" sz="1500" dirty="0">
                <a:latin typeface="Arial" panose="020B0604020202020204" pitchFamily="34" charset="0"/>
                <a:cs typeface="Arial" panose="020B0604020202020204" pitchFamily="34" charset="0"/>
              </a:rPr>
            </a:br>
            <a:br>
              <a:rPr lang="en-US" sz="1500" dirty="0">
                <a:latin typeface="Arial" panose="020B0604020202020204" pitchFamily="34" charset="0"/>
                <a:cs typeface="Arial" panose="020B0604020202020204" pitchFamily="34" charset="0"/>
              </a:rPr>
            </a:br>
            <a:endParaRPr lang="en-US" sz="15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a:effectLst/>
                <a:latin typeface="Arial" panose="020B0604020202020204" pitchFamily="34" charset="0"/>
                <a:cs typeface="Arial" panose="020B0604020202020204" pitchFamily="34" charset="0"/>
              </a:rPr>
              <a:t>Policy Maps - What shall we do with it?</a:t>
            </a:r>
            <a:br>
              <a:rPr lang="en-US" sz="1500" dirty="0">
                <a:effectLst/>
                <a:latin typeface="Arial" panose="020B0604020202020204" pitchFamily="34" charset="0"/>
                <a:cs typeface="Arial" panose="020B0604020202020204" pitchFamily="34" charset="0"/>
              </a:rPr>
            </a:br>
            <a:br>
              <a:rPr lang="en-US" sz="1500" dirty="0">
                <a:effectLst/>
                <a:latin typeface="Arial" panose="020B0604020202020204" pitchFamily="34" charset="0"/>
                <a:cs typeface="Arial" panose="020B0604020202020204" pitchFamily="34" charset="0"/>
              </a:rPr>
            </a:br>
            <a:endParaRPr lang="en-US" sz="1500" dirty="0">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500" dirty="0">
                <a:latin typeface="Arial" panose="020B0604020202020204" pitchFamily="34" charset="0"/>
                <a:cs typeface="Arial" panose="020B0604020202020204" pitchFamily="34" charset="0"/>
              </a:rPr>
              <a:t>Service Policy - Where do we do it?</a:t>
            </a:r>
            <a:endParaRPr lang="en-US" sz="1500" dirty="0">
              <a:effectLst/>
              <a:latin typeface="Arial" panose="020B0604020202020204" pitchFamily="34" charset="0"/>
              <a:cs typeface="Arial" panose="020B0604020202020204" pitchFamily="34" charset="0"/>
            </a:endParaRPr>
          </a:p>
          <a:p>
            <a:endParaRPr lang="en-US" sz="1400" dirty="0">
              <a:effectLst/>
            </a:endParaRPr>
          </a:p>
          <a:p>
            <a:endParaRPr lang="en-US" sz="1400" dirty="0">
              <a:effectLst/>
            </a:endParaRPr>
          </a:p>
        </p:txBody>
      </p:sp>
      <p:pic>
        <p:nvPicPr>
          <p:cNvPr id="6" name="Picture 5">
            <a:extLst>
              <a:ext uri="{FF2B5EF4-FFF2-40B4-BE49-F238E27FC236}">
                <a16:creationId xmlns:a16="http://schemas.microsoft.com/office/drawing/2014/main" id="{AF4B6D8D-E51B-4D94-B9AF-5043849E4C8B}"/>
              </a:ext>
            </a:extLst>
          </p:cNvPr>
          <p:cNvPicPr>
            <a:picLocks noChangeAspect="1"/>
          </p:cNvPicPr>
          <p:nvPr/>
        </p:nvPicPr>
        <p:blipFill>
          <a:blip r:embed="rId3"/>
          <a:stretch>
            <a:fillRect/>
          </a:stretch>
        </p:blipFill>
        <p:spPr>
          <a:xfrm>
            <a:off x="393696" y="2412992"/>
            <a:ext cx="3264068" cy="317516"/>
          </a:xfrm>
          <a:prstGeom prst="rect">
            <a:avLst/>
          </a:prstGeom>
        </p:spPr>
      </p:pic>
      <p:pic>
        <p:nvPicPr>
          <p:cNvPr id="8" name="Picture 7">
            <a:extLst>
              <a:ext uri="{FF2B5EF4-FFF2-40B4-BE49-F238E27FC236}">
                <a16:creationId xmlns:a16="http://schemas.microsoft.com/office/drawing/2014/main" id="{A32850DF-8E8F-4E0C-AA75-86BDF20D3B99}"/>
              </a:ext>
            </a:extLst>
          </p:cNvPr>
          <p:cNvPicPr>
            <a:picLocks noChangeAspect="1"/>
          </p:cNvPicPr>
          <p:nvPr/>
        </p:nvPicPr>
        <p:blipFill>
          <a:blip r:embed="rId4"/>
          <a:stretch>
            <a:fillRect/>
          </a:stretch>
        </p:blipFill>
        <p:spPr>
          <a:xfrm>
            <a:off x="393696" y="3069912"/>
            <a:ext cx="3479979" cy="273064"/>
          </a:xfrm>
          <a:prstGeom prst="rect">
            <a:avLst/>
          </a:prstGeom>
        </p:spPr>
      </p:pic>
      <p:pic>
        <p:nvPicPr>
          <p:cNvPr id="12" name="Picture 11">
            <a:extLst>
              <a:ext uri="{FF2B5EF4-FFF2-40B4-BE49-F238E27FC236}">
                <a16:creationId xmlns:a16="http://schemas.microsoft.com/office/drawing/2014/main" id="{0223D696-F4CD-4456-8873-85A43E7FFD4E}"/>
              </a:ext>
            </a:extLst>
          </p:cNvPr>
          <p:cNvPicPr>
            <a:picLocks noChangeAspect="1"/>
          </p:cNvPicPr>
          <p:nvPr/>
        </p:nvPicPr>
        <p:blipFill>
          <a:blip r:embed="rId5"/>
          <a:stretch>
            <a:fillRect/>
          </a:stretch>
        </p:blipFill>
        <p:spPr>
          <a:xfrm>
            <a:off x="393696" y="3808722"/>
            <a:ext cx="6013759" cy="292115"/>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76</a:t>
            </a:fld>
            <a:endParaRPr 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Overview of MPF (Cont.)</a:t>
            </a:r>
          </a:p>
        </p:txBody>
      </p:sp>
      <p:sp>
        <p:nvSpPr>
          <p:cNvPr id="5" name="Object4"/>
          <p:cNvSpPr/>
          <p:nvPr/>
        </p:nvSpPr>
        <p:spPr>
          <a:xfrm>
            <a:off x="-1" y="914400"/>
            <a:ext cx="8883869" cy="2571750"/>
          </a:xfrm>
          <a:prstGeom prst="rect">
            <a:avLst/>
          </a:prstGeom>
          <a:noFill/>
          <a:ln/>
        </p:spPr>
        <p:txBody>
          <a:bodyPr wrap="square" rtlCol="0" anchor="t"/>
          <a:lstStyle/>
          <a:p>
            <a:r>
              <a:rPr lang="en-US" sz="1500" dirty="0">
                <a:latin typeface="Arial" panose="020B0604020202020204" pitchFamily="34" charset="0"/>
                <a:cs typeface="Arial" panose="020B0604020202020204" pitchFamily="34" charset="0"/>
              </a:rPr>
              <a:t>There are four steps to configure MPF on an ASA:</a:t>
            </a:r>
          </a:p>
          <a:p>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1.</a:t>
            </a:r>
            <a:r>
              <a:rPr lang="en-US" sz="1500" dirty="0">
                <a:latin typeface="Arial" panose="020B0604020202020204" pitchFamily="34" charset="0"/>
                <a:cs typeface="Arial" panose="020B0604020202020204" pitchFamily="34" charset="0"/>
              </a:rPr>
              <a:t> (Optional) Configure extended ACLs to identify granular traffic that can be specifically referenced in the class map. </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2.</a:t>
            </a:r>
            <a:r>
              <a:rPr lang="en-US" sz="1500" dirty="0">
                <a:latin typeface="Arial" panose="020B0604020202020204" pitchFamily="34" charset="0"/>
                <a:cs typeface="Arial" panose="020B0604020202020204" pitchFamily="34" charset="0"/>
              </a:rPr>
              <a:t> Configure the class map to identify traffic.</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3.</a:t>
            </a:r>
            <a:r>
              <a:rPr lang="en-US" sz="1500" dirty="0">
                <a:latin typeface="Arial" panose="020B0604020202020204" pitchFamily="34" charset="0"/>
                <a:cs typeface="Arial" panose="020B0604020202020204" pitchFamily="34" charset="0"/>
              </a:rPr>
              <a:t> Configure a policy map to apply actions to those class maps.</a:t>
            </a:r>
          </a:p>
          <a:p>
            <a:pPr lvl="1"/>
            <a:endParaRPr lang="en-US" sz="1500" dirty="0">
              <a:latin typeface="Arial" panose="020B0604020202020204" pitchFamily="34" charset="0"/>
              <a:cs typeface="Arial" panose="020B0604020202020204" pitchFamily="34" charset="0"/>
            </a:endParaRPr>
          </a:p>
          <a:p>
            <a:pPr lvl="1"/>
            <a:r>
              <a:rPr lang="en-US" sz="1500" b="1" dirty="0">
                <a:latin typeface="Arial" panose="020B0604020202020204" pitchFamily="34" charset="0"/>
                <a:cs typeface="Arial" panose="020B0604020202020204" pitchFamily="34" charset="0"/>
              </a:rPr>
              <a:t>Step 4.</a:t>
            </a:r>
            <a:r>
              <a:rPr lang="en-US" sz="1500" dirty="0">
                <a:latin typeface="Arial" panose="020B0604020202020204" pitchFamily="34" charset="0"/>
                <a:cs typeface="Arial" panose="020B0604020202020204" pitchFamily="34" charset="0"/>
              </a:rPr>
              <a:t> Configure a service policy to attach the policy map to an interface.</a:t>
            </a:r>
          </a:p>
          <a:p>
            <a:endParaRPr lang="en-US" sz="1400" dirty="0">
              <a:effectLst/>
            </a:endParaRP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77</a:t>
            </a:fld>
            <a:endParaRPr lang="en-US" dirty="0"/>
          </a:p>
        </p:txBody>
      </p:sp>
    </p:spTree>
    <p:extLst>
      <p:ext uri="{BB962C8B-B14F-4D97-AF65-F5344CB8AC3E}">
        <p14:creationId xmlns:p14="http://schemas.microsoft.com/office/powerpoint/2010/main" val="31700458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57">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Configure Class Maps</a:t>
            </a:r>
          </a:p>
        </p:txBody>
      </p:sp>
      <p:sp>
        <p:nvSpPr>
          <p:cNvPr id="5" name="Object4"/>
          <p:cNvSpPr/>
          <p:nvPr/>
        </p:nvSpPr>
        <p:spPr>
          <a:xfrm>
            <a:off x="0" y="914400"/>
            <a:ext cx="2958958" cy="2571750"/>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To create a class map and enter class-map configuration mode, use the </a:t>
            </a:r>
            <a:r>
              <a:rPr lang="en-US" sz="1600" b="1" dirty="0">
                <a:latin typeface="Arial" panose="020B0604020202020204" pitchFamily="34" charset="0"/>
                <a:cs typeface="Arial" panose="020B0604020202020204" pitchFamily="34" charset="0"/>
              </a:rPr>
              <a:t>class-map</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class-map-name</a:t>
            </a:r>
            <a:r>
              <a:rPr lang="en-US" sz="1600" dirty="0">
                <a:latin typeface="Arial" panose="020B0604020202020204" pitchFamily="34" charset="0"/>
                <a:cs typeface="Arial" panose="020B0604020202020204" pitchFamily="34" charset="0"/>
              </a:rPr>
              <a:t> global configuration mode command. </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Next, traffic to match should be identified using the </a:t>
            </a:r>
            <a:r>
              <a:rPr lang="en-US" sz="1600" b="1" dirty="0">
                <a:latin typeface="Arial" panose="020B0604020202020204" pitchFamily="34" charset="0"/>
                <a:cs typeface="Arial" panose="020B0604020202020204" pitchFamily="34" charset="0"/>
              </a:rPr>
              <a:t>match any</a:t>
            </a:r>
            <a:r>
              <a:rPr lang="en-US" sz="1600" dirty="0">
                <a:latin typeface="Arial" panose="020B0604020202020204" pitchFamily="34" charset="0"/>
                <a:cs typeface="Arial" panose="020B0604020202020204" pitchFamily="34" charset="0"/>
              </a:rPr>
              <a:t> (matches all traffic) or </a:t>
            </a:r>
            <a:r>
              <a:rPr lang="en-US" sz="1600" b="1" dirty="0">
                <a:latin typeface="Arial" panose="020B0604020202020204" pitchFamily="34" charset="0"/>
                <a:cs typeface="Arial" panose="020B0604020202020204" pitchFamily="34" charset="0"/>
              </a:rPr>
              <a:t>match access-list</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access-list-name</a:t>
            </a:r>
            <a:r>
              <a:rPr lang="en-US" sz="1600" dirty="0">
                <a:latin typeface="Arial" panose="020B0604020202020204" pitchFamily="34" charset="0"/>
                <a:cs typeface="Arial" panose="020B0604020202020204" pitchFamily="34" charset="0"/>
              </a:rPr>
              <a:t> commands to match traffic specified by an extended access list.</a:t>
            </a:r>
          </a:p>
          <a:p>
            <a:pPr>
              <a:lnSpc>
                <a:spcPts val="2000"/>
              </a:lnSpc>
            </a:pPr>
            <a:endParaRPr lang="en-US" sz="1400" dirty="0"/>
          </a:p>
        </p:txBody>
      </p:sp>
      <p:pic>
        <p:nvPicPr>
          <p:cNvPr id="6" name="Picture 5">
            <a:extLst>
              <a:ext uri="{FF2B5EF4-FFF2-40B4-BE49-F238E27FC236}">
                <a16:creationId xmlns:a16="http://schemas.microsoft.com/office/drawing/2014/main" id="{9158FE5A-AAD1-417E-AEA7-CC5CCDE67186}"/>
              </a:ext>
            </a:extLst>
          </p:cNvPr>
          <p:cNvPicPr>
            <a:picLocks noChangeAspect="1"/>
          </p:cNvPicPr>
          <p:nvPr/>
        </p:nvPicPr>
        <p:blipFill>
          <a:blip r:embed="rId3"/>
          <a:stretch>
            <a:fillRect/>
          </a:stretch>
        </p:blipFill>
        <p:spPr>
          <a:xfrm>
            <a:off x="3225559" y="548640"/>
            <a:ext cx="5651839" cy="4142412"/>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78</a:t>
            </a:fld>
            <a:endParaRPr 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58">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Define and Activate a Policy</a:t>
            </a:r>
          </a:p>
        </p:txBody>
      </p:sp>
      <p:sp>
        <p:nvSpPr>
          <p:cNvPr id="5" name="Object4"/>
          <p:cNvSpPr/>
          <p:nvPr/>
        </p:nvSpPr>
        <p:spPr>
          <a:xfrm>
            <a:off x="0" y="914399"/>
            <a:ext cx="8686800" cy="33250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Use the </a:t>
            </a:r>
            <a:r>
              <a:rPr lang="en-US" sz="1600" b="1" dirty="0">
                <a:latin typeface="Arial" panose="020B0604020202020204" pitchFamily="34" charset="0"/>
                <a:cs typeface="Arial" panose="020B0604020202020204" pitchFamily="34" charset="0"/>
              </a:rPr>
              <a:t>policy-map</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policy-map-name</a:t>
            </a:r>
            <a:r>
              <a:rPr lang="en-US" sz="1600" dirty="0">
                <a:latin typeface="Arial" panose="020B0604020202020204" pitchFamily="34" charset="0"/>
                <a:cs typeface="Arial" panose="020B0604020202020204" pitchFamily="34" charset="0"/>
              </a:rPr>
              <a:t> global configuration mode command, to apply actions to the Layer 3 and 4 traffic.</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In policy-map configuration mode, config-pmap, use the following commands: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description</a:t>
            </a:r>
            <a:r>
              <a:rPr lang="en-US" sz="1600" dirty="0">
                <a:latin typeface="Arial" panose="020B0604020202020204" pitchFamily="34" charset="0"/>
                <a:cs typeface="Arial" panose="020B0604020202020204" pitchFamily="34" charset="0"/>
              </a:rPr>
              <a:t> - Add description text.</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class</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class-map-name</a:t>
            </a:r>
            <a:r>
              <a:rPr lang="en-US" sz="1600" dirty="0">
                <a:latin typeface="Arial" panose="020B0604020202020204" pitchFamily="34" charset="0"/>
                <a:cs typeface="Arial" panose="020B0604020202020204" pitchFamily="34" charset="0"/>
              </a:rPr>
              <a:t> - Identify a specific class map on which to perform actions.</a:t>
            </a:r>
          </a:p>
          <a:p>
            <a:pPr>
              <a:lnSpc>
                <a:spcPts val="2000"/>
              </a:lnSpc>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These are the three most common commands available in policy map configuration mode:</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set connection</a:t>
            </a:r>
            <a:r>
              <a:rPr lang="en-US" sz="1600" dirty="0">
                <a:latin typeface="Arial" panose="020B0604020202020204" pitchFamily="34" charset="0"/>
                <a:cs typeface="Arial" panose="020B0604020202020204" pitchFamily="34" charset="0"/>
              </a:rPr>
              <a:t> - Sets connection values.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inspect</a:t>
            </a:r>
            <a:r>
              <a:rPr lang="en-US" sz="1600" dirty="0">
                <a:latin typeface="Arial" panose="020B0604020202020204" pitchFamily="34" charset="0"/>
                <a:cs typeface="Arial" panose="020B0604020202020204" pitchFamily="34" charset="0"/>
              </a:rPr>
              <a:t> - Provides protocol inspection servers.</a:t>
            </a:r>
          </a:p>
          <a:p>
            <a:pPr marL="742950" lvl="1" indent="-285750">
              <a:buFont typeface="Arial" panose="020B0604020202020204" pitchFamily="34" charset="0"/>
              <a:buChar char="•"/>
            </a:pPr>
            <a:r>
              <a:rPr lang="en-US" sz="1600" b="1" dirty="0">
                <a:latin typeface="Arial" panose="020B0604020202020204" pitchFamily="34" charset="0"/>
                <a:cs typeface="Arial" panose="020B0604020202020204" pitchFamily="34" charset="0"/>
              </a:rPr>
              <a:t>police</a:t>
            </a:r>
            <a:r>
              <a:rPr lang="en-US" sz="1600" dirty="0">
                <a:latin typeface="Arial" panose="020B0604020202020204" pitchFamily="34" charset="0"/>
                <a:cs typeface="Arial" panose="020B0604020202020204" pitchFamily="34" charset="0"/>
              </a:rPr>
              <a:t> - Sets rate limits for traffic in this class.</a:t>
            </a:r>
          </a:p>
          <a:p>
            <a:pPr marL="742950" lvl="1"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To activate a policy map globally on all interfaces or on a targeted interface, use the </a:t>
            </a:r>
            <a:r>
              <a:rPr lang="en-US" sz="1600" b="1" dirty="0">
                <a:latin typeface="Arial" panose="020B0604020202020204" pitchFamily="34" charset="0"/>
                <a:cs typeface="Arial" panose="020B0604020202020204" pitchFamily="34" charset="0"/>
              </a:rPr>
              <a:t>service-policy </a:t>
            </a:r>
            <a:r>
              <a:rPr lang="en-US" sz="1600" i="1" dirty="0">
                <a:latin typeface="Arial" panose="020B0604020202020204" pitchFamily="34" charset="0"/>
                <a:cs typeface="Arial" panose="020B0604020202020204" pitchFamily="34" charset="0"/>
              </a:rPr>
              <a:t>policy-map-name</a:t>
            </a:r>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global</a:t>
            </a:r>
            <a:r>
              <a:rPr lang="en-US" sz="1600" dirty="0">
                <a:latin typeface="Arial" panose="020B0604020202020204" pitchFamily="34" charset="0"/>
                <a:cs typeface="Arial" panose="020B0604020202020204" pitchFamily="34" charset="0"/>
              </a:rPr>
              <a:t> | </a:t>
            </a:r>
            <a:r>
              <a:rPr lang="en-US" sz="1600" b="1" dirty="0">
                <a:latin typeface="Arial" panose="020B0604020202020204" pitchFamily="34" charset="0"/>
                <a:cs typeface="Arial" panose="020B0604020202020204" pitchFamily="34" charset="0"/>
              </a:rPr>
              <a:t>interface</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intf</a:t>
            </a:r>
            <a:r>
              <a:rPr lang="en-US" sz="1600" dirty="0">
                <a:latin typeface="Arial" panose="020B0604020202020204" pitchFamily="34" charset="0"/>
                <a:cs typeface="Arial" panose="020B0604020202020204" pitchFamily="34" charset="0"/>
              </a:rPr>
              <a:t> ] global configuration mode command to enable a set of policies on an interface.</a:t>
            </a:r>
          </a:p>
          <a:p>
            <a:pPr>
              <a:lnSpc>
                <a:spcPts val="2000"/>
              </a:lnSpc>
            </a:pP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79</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21: Best Practices</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Prior to teaching Module 21, the instructor should:</a:t>
            </a:r>
          </a:p>
          <a:p>
            <a:pPr lvl="1">
              <a:lnSpc>
                <a:spcPct val="85000"/>
              </a:lnSpc>
              <a:spcBef>
                <a:spcPct val="30000"/>
              </a:spcBef>
              <a:buFont typeface="Arial" panose="020B0604020202020204" pitchFamily="34" charset="0"/>
              <a:buChar char="•"/>
            </a:pPr>
            <a:r>
              <a:rPr lang="en-US" dirty="0"/>
              <a:t>Review the activities and assessments for this module.</a:t>
            </a:r>
          </a:p>
          <a:p>
            <a:pPr lvl="1">
              <a:lnSpc>
                <a:spcPct val="85000"/>
              </a:lnSpc>
              <a:spcBef>
                <a:spcPct val="30000"/>
              </a:spcBef>
              <a:buFont typeface="Arial" panose="020B0604020202020204" pitchFamily="34" charset="0"/>
              <a:buChar char="•"/>
            </a:pPr>
            <a:r>
              <a:rPr lang="en-US" dirty="0"/>
              <a:t>Try to include as many questions as possible to keep students engaged during classroom presentation.</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21.1</a:t>
            </a:r>
          </a:p>
          <a:p>
            <a:pPr lvl="1"/>
            <a:r>
              <a:rPr lang="en-US" altLang="ja-JP" dirty="0"/>
              <a:t>Tell the class “The ASA CLI is very similar but not identical to an ISR.”</a:t>
            </a:r>
          </a:p>
          <a:p>
            <a:pPr lvl="1"/>
            <a:r>
              <a:rPr lang="en-US" altLang="ja-JP" dirty="0"/>
              <a:t>Ask the class “What command would you use on an ISR to ….”</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21.2</a:t>
            </a:r>
          </a:p>
          <a:p>
            <a:pPr lvl="1"/>
            <a:r>
              <a:rPr lang="en-US" altLang="ja-JP" dirty="0"/>
              <a:t>Ask the class “What basic tasks should be configured on an ASA?” Elicit the same as a router; device hostname, passwords, usernames, interfaces, …</a:t>
            </a:r>
          </a:p>
        </p:txBody>
      </p:sp>
    </p:spTree>
    <p:custDataLst>
      <p:tags r:id="rId1"/>
    </p:custDataLst>
    <p:extLst>
      <p:ext uri="{BB962C8B-B14F-4D97-AF65-F5344CB8AC3E}">
        <p14:creationId xmlns:p14="http://schemas.microsoft.com/office/powerpoint/2010/main" val="113833376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Define and Activate a Policy (Cont.)</a:t>
            </a:r>
          </a:p>
        </p:txBody>
      </p:sp>
      <p:sp>
        <p:nvSpPr>
          <p:cNvPr id="5" name="Object4"/>
          <p:cNvSpPr/>
          <p:nvPr/>
        </p:nvSpPr>
        <p:spPr>
          <a:xfrm>
            <a:off x="0" y="914399"/>
            <a:ext cx="8686800" cy="3325091"/>
          </a:xfrm>
          <a:prstGeom prst="rect">
            <a:avLst/>
          </a:prstGeom>
          <a:noFill/>
          <a:ln/>
        </p:spPr>
        <p:txBody>
          <a:bodyPr wrap="square" rtlCol="0" anchor="t"/>
          <a:lstStyle/>
          <a:p>
            <a:pPr>
              <a:lnSpc>
                <a:spcPts val="2000"/>
              </a:lnSpc>
            </a:pPr>
            <a:r>
              <a:rPr lang="en-US" sz="1600" dirty="0">
                <a:latin typeface="Arial" panose="020B0604020202020204" pitchFamily="34" charset="0"/>
                <a:cs typeface="Arial" panose="020B0604020202020204" pitchFamily="34" charset="0"/>
              </a:rPr>
              <a:t>The example configures the policy map. Its associated service policy is applied globally.</a:t>
            </a:r>
            <a:endParaRPr lang="en-US" sz="1400" dirty="0"/>
          </a:p>
        </p:txBody>
      </p:sp>
      <p:pic>
        <p:nvPicPr>
          <p:cNvPr id="6" name="Picture 5">
            <a:extLst>
              <a:ext uri="{FF2B5EF4-FFF2-40B4-BE49-F238E27FC236}">
                <a16:creationId xmlns:a16="http://schemas.microsoft.com/office/drawing/2014/main" id="{F73B5B90-F11D-4858-A7C2-B759FE43276D}"/>
              </a:ext>
            </a:extLst>
          </p:cNvPr>
          <p:cNvPicPr>
            <a:picLocks noChangeAspect="1"/>
          </p:cNvPicPr>
          <p:nvPr/>
        </p:nvPicPr>
        <p:blipFill>
          <a:blip r:embed="rId3"/>
          <a:stretch>
            <a:fillRect/>
          </a:stretch>
        </p:blipFill>
        <p:spPr>
          <a:xfrm>
            <a:off x="1934215" y="1553140"/>
            <a:ext cx="5645440" cy="2711589"/>
          </a:xfrm>
          <a:prstGeom prst="rect">
            <a:avLst/>
          </a:prstGeom>
        </p:spPr>
      </p:pic>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80</a:t>
            </a:fld>
            <a:endParaRPr lang="en-US" dirty="0"/>
          </a:p>
        </p:txBody>
      </p:sp>
    </p:spTree>
    <p:extLst>
      <p:ext uri="{BB962C8B-B14F-4D97-AF65-F5344CB8AC3E}">
        <p14:creationId xmlns:p14="http://schemas.microsoft.com/office/powerpoint/2010/main" val="24006018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60">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Packet Tracer - Configure ASA Basic Settings and Firewall Using the CLI</a:t>
            </a:r>
          </a:p>
        </p:txBody>
      </p:sp>
      <p:sp>
        <p:nvSpPr>
          <p:cNvPr id="5" name="Object4"/>
          <p:cNvSpPr/>
          <p:nvPr/>
        </p:nvSpPr>
        <p:spPr>
          <a:xfrm>
            <a:off x="0" y="1172954"/>
            <a:ext cx="8229600"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In this comprehensive Packet Tracer activity, you will complete the following objectives:</a:t>
            </a:r>
          </a:p>
          <a:p>
            <a:endParaRPr lang="en-US" sz="1600" dirty="0">
              <a:effectLst/>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Verify connectivity and explore the ASA.</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basic ASA settings and interface security levels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routing, address translation, and inspection policy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DHCP, AAA, and SSH.</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Configure a DMZ, Static NAT, and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81</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name="Slide 61">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Service Policies on an ASA</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Optional Lab - Configure ASA Network Services, Routing, and DMZ with ACLs Using CLI</a:t>
            </a:r>
          </a:p>
        </p:txBody>
      </p:sp>
      <p:sp>
        <p:nvSpPr>
          <p:cNvPr id="5" name="Object4"/>
          <p:cNvSpPr/>
          <p:nvPr/>
        </p:nvSpPr>
        <p:spPr>
          <a:xfrm>
            <a:off x="102476" y="1188720"/>
            <a:ext cx="8229600" cy="2571750"/>
          </a:xfrm>
          <a:prstGeom prst="rect">
            <a:avLst/>
          </a:prstGeom>
          <a:noFill/>
          <a:ln/>
        </p:spPr>
        <p:txBody>
          <a:bodyPr wrap="square" rtlCol="0" anchor="t"/>
          <a:lstStyle/>
          <a:p>
            <a:r>
              <a:rPr lang="en-US" sz="1600" dirty="0">
                <a:effectLst/>
                <a:latin typeface="Arial" panose="020B0604020202020204" pitchFamily="34" charset="0"/>
                <a:cs typeface="Arial" panose="020B0604020202020204" pitchFamily="34" charset="0"/>
              </a:rPr>
              <a:t>In this comprehensive lab, you will complete the following objectives: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1: Configure Basic Device Settings</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2: Configure Routing, Address Translation, and Inspection Policy Using the CLI</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3: Configure DHCP, AAA, and SSH</a:t>
            </a:r>
          </a:p>
          <a:p>
            <a:pPr marL="742950" lvl="1" indent="-285750">
              <a:buFont typeface="Arial" panose="020B0604020202020204" pitchFamily="34" charset="0"/>
              <a:buChar char="•"/>
            </a:pPr>
            <a:r>
              <a:rPr lang="en-US" sz="1600" dirty="0">
                <a:effectLst/>
                <a:latin typeface="Arial" panose="020B0604020202020204" pitchFamily="34" charset="0"/>
                <a:cs typeface="Arial" panose="020B0604020202020204" pitchFamily="34" charset="0"/>
              </a:rPr>
              <a:t>Part 4: Configure DMZ, Static NAT, and ACLs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82</a:t>
            </a:fld>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name="Slide 62">
    <p:spTree>
      <p:nvGrpSpPr>
        <p:cNvPr id="1" name=""/>
        <p:cNvGrpSpPr/>
        <p:nvPr/>
      </p:nvGrpSpPr>
      <p:grpSpPr>
        <a:xfrm>
          <a:off x="0" y="0"/>
          <a:ext cx="0" cy="0"/>
          <a:chOff x="0" y="0"/>
          <a:chExt cx="0" cy="0"/>
        </a:xfrm>
      </p:grpSpPr>
      <p:sp>
        <p:nvSpPr>
          <p:cNvPr id="2" name="Object1"/>
          <p:cNvSpPr>
            <a:spLocks noGrp="1"/>
          </p:cNvSpPr>
          <p:nvPr>
            <p:ph type="body" idx="100" hasCustomPrompt="1"/>
          </p:nvPr>
        </p:nvSpPr>
        <p:spPr>
          <a:xfrm>
            <a:off x="457200" y="2057400"/>
            <a:ext cx="8229600" cy="914400"/>
          </a:xfrm>
          <a:prstGeom prst="rect">
            <a:avLst/>
          </a:prstGeom>
          <a:noFill/>
          <a:ln/>
        </p:spPr>
        <p:txBody>
          <a:bodyPr wrap="square" rtlCol="0"/>
          <a:lstStyle/>
          <a:p>
            <a:pPr marL="0" indent="0">
              <a:buNone/>
            </a:pPr>
            <a:r>
              <a:rPr lang="en-US" dirty="0"/>
              <a:t>21.8 ASA Firewall Configuration Summary</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83</a:t>
            </a:fld>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name="Slide 63">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Firewall Configuration Summary</a:t>
            </a:r>
          </a:p>
        </p:txBody>
      </p:sp>
      <p:sp>
        <p:nvSpPr>
          <p:cNvPr id="3" name="Object2"/>
          <p:cNvSpPr>
            <a:spLocks noGrp="1"/>
          </p:cNvSpPr>
          <p:nvPr>
            <p:ph type="body" idx="100" hasCustomPrompt="1"/>
          </p:nvPr>
        </p:nvSpPr>
        <p:spPr>
          <a:xfrm>
            <a:off x="0" y="274320"/>
            <a:ext cx="9144000" cy="403774"/>
          </a:xfrm>
          <a:prstGeom prst="rect">
            <a:avLst/>
          </a:prstGeom>
          <a:noFill/>
          <a:ln/>
        </p:spPr>
        <p:txBody>
          <a:bodyPr wrap="square" rtlCol="0"/>
          <a:lstStyle/>
          <a:p>
            <a:pPr marL="0" indent="0">
              <a:buNone/>
            </a:pPr>
            <a:r>
              <a:rPr lang="en-US" dirty="0"/>
              <a:t>What Did I Learn in this Module?</a:t>
            </a:r>
          </a:p>
        </p:txBody>
      </p:sp>
      <p:sp>
        <p:nvSpPr>
          <p:cNvPr id="5" name="Object4"/>
          <p:cNvSpPr/>
          <p:nvPr/>
        </p:nvSpPr>
        <p:spPr>
          <a:xfrm>
            <a:off x="0" y="678094"/>
            <a:ext cx="9030984" cy="2571750"/>
          </a:xfrm>
          <a:prstGeom prst="rect">
            <a:avLst/>
          </a:prstGeom>
          <a:noFill/>
          <a:ln/>
        </p:spPr>
        <p:txBody>
          <a:bodyPr wrap="square" rtlCol="0" anchor="t"/>
          <a:lstStyle/>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ASA CLI contains command prompts similar to that of a Cisco IOS router.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Many commands are similar to those in other versions of IOS, however many differences also exist.</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ASA 5506-X with FirePOWER Services ships with a default configuration that, in most instances, is sufficient for a basic SOHO deployment.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ASA 5506-X has eight Gigabit Ethernet interfaces that can be configured to carry traffic on different Layer 3 networks. The G1/1 interface is frequently configured as the outside interface to the ISP.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Basic configuration of interfaces includes IP addressing, naming, and setting the security level.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If the interface is configured with DHCP, a default route from an upstream device can automatically be configured on the ASA. Otherwise, a default route must be manually configured.</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Objects make it easy to maintain configurations because an object can be modified in one place and the change will be reflected in all other places that are referencing it.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Network objects can include host addresses, subnets, ranges of addresses, and FQDNs.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Service objects can refer to different network services and protocols.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Object groups are collections of objects that are related.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Network object groups can also be used in configurations including ACLs and NAT. </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fld id="{F7021451-1387-4CA6-816F-3879F97B5CBC}" type="slidenum">
              <a:rPr lang="en-US"/>
              <a:t>84</a:t>
            </a:fld>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Firewall Configuration Summary</a:t>
            </a:r>
          </a:p>
        </p:txBody>
      </p:sp>
      <p:sp>
        <p:nvSpPr>
          <p:cNvPr id="3" name="Object2"/>
          <p:cNvSpPr>
            <a:spLocks noGrp="1"/>
          </p:cNvSpPr>
          <p:nvPr>
            <p:ph type="body" idx="100" hasCustomPrompt="1"/>
          </p:nvPr>
        </p:nvSpPr>
        <p:spPr>
          <a:xfrm>
            <a:off x="0" y="274320"/>
            <a:ext cx="9144000" cy="403774"/>
          </a:xfrm>
          <a:prstGeom prst="rect">
            <a:avLst/>
          </a:prstGeom>
          <a:noFill/>
          <a:ln/>
        </p:spPr>
        <p:txBody>
          <a:bodyPr wrap="square" rtlCol="0"/>
          <a:lstStyle/>
          <a:p>
            <a:pPr marL="0" indent="0">
              <a:buNone/>
            </a:pPr>
            <a:r>
              <a:rPr lang="en-US" dirty="0"/>
              <a:t>What Did I Learn in this Module? (Cont.)</a:t>
            </a:r>
          </a:p>
        </p:txBody>
      </p:sp>
      <p:sp>
        <p:nvSpPr>
          <p:cNvPr id="5" name="Object4"/>
          <p:cNvSpPr/>
          <p:nvPr/>
        </p:nvSpPr>
        <p:spPr>
          <a:xfrm>
            <a:off x="0" y="678094"/>
            <a:ext cx="9030984" cy="2571750"/>
          </a:xfrm>
          <a:prstGeom prst="rect">
            <a:avLst/>
          </a:prstGeom>
          <a:noFill/>
          <a:ln/>
        </p:spPr>
        <p:txBody>
          <a:bodyPr wrap="square" rtlCol="0" anchor="t"/>
          <a:lstStyle/>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ASA ACLs differ from IOS ACLs in that they use a network mask (e.g., 255.255.255.0) instead of a wildcard mask (e.g. 0.0.0.255).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ASA ACLs must be grouped with an interface in order to go into effect. Object groups can be used with ASA ACLs to limit the number of ACEs that are required in a list.</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There are three NAT deployment methods for the ASA: inside NAT, outside NAT, and bidirectional NAT.</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The ASA supports four types of NAT: dynamic NAT with overload, static NAT, policy NAT, and identity NAT.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Cisco ASAs can be configured to authenticate access using a local user database or an external server for authentication or both.</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A Modular Policy Framework (MPF) configuration defines a set of rules for applying firewall features, such as traffic inspection and QoS, to the traffic that traverses the ASA.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Class maps are used to identify the traffic that will be processed by MPF.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Policy maps define what will be done to the identified traffic. </a:t>
            </a:r>
          </a:p>
          <a:p>
            <a:pPr marL="285750" indent="-285750">
              <a:lnSpc>
                <a:spcPts val="2000"/>
              </a:lnSpc>
              <a:buFont typeface="Arial" panose="020B0604020202020204" pitchFamily="34" charset="0"/>
              <a:buChar char="•"/>
            </a:pPr>
            <a:r>
              <a:rPr lang="en-US" sz="1400" dirty="0">
                <a:solidFill>
                  <a:srgbClr val="000000"/>
                </a:solidFill>
                <a:latin typeface="Arial" pitchFamily="34" charset="0"/>
                <a:ea typeface="Arial" pitchFamily="34" charset="-122"/>
                <a:cs typeface="Arial" pitchFamily="34" charset="-120"/>
              </a:rPr>
              <a:t>Service policies identify which interfaces the policy map should be applied to.</a:t>
            </a:r>
            <a:endParaRPr lang="en-US" sz="1400" dirty="0"/>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fld id="{F7021451-1387-4CA6-816F-3879F97B5CBC}" type="slidenum">
              <a:rPr lang="en-US"/>
              <a:t>85</a:t>
            </a:fld>
            <a:endParaRPr lang="en-US" dirty="0"/>
          </a:p>
        </p:txBody>
      </p:sp>
    </p:spTree>
    <p:extLst>
      <p:ext uri="{BB962C8B-B14F-4D97-AF65-F5344CB8AC3E}">
        <p14:creationId xmlns:p14="http://schemas.microsoft.com/office/powerpoint/2010/main" val="74470304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Firewall Configuration Summary</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New Terms and Commands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86</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94D4543A-05C8-44A5-ACB3-B3272761638B}"/>
              </a:ext>
            </a:extLst>
          </p:cNvPr>
          <p:cNvGraphicFramePr>
            <a:graphicFrameLocks/>
          </p:cNvGraphicFramePr>
          <p:nvPr>
            <p:extLst>
              <p:ext uri="{D42A27DB-BD31-4B8C-83A1-F6EECF244321}">
                <p14:modId xmlns:p14="http://schemas.microsoft.com/office/powerpoint/2010/main" val="63425214"/>
              </p:ext>
            </p:extLst>
          </p:nvPr>
        </p:nvGraphicFramePr>
        <p:xfrm>
          <a:off x="294640" y="650450"/>
          <a:ext cx="8458662" cy="3911390"/>
        </p:xfrm>
        <a:graphic>
          <a:graphicData uri="http://schemas.openxmlformats.org/drawingml/2006/table">
            <a:tbl>
              <a:tblPr firstRow="1" bandRow="1">
                <a:tableStyleId>{F5AB1C69-6EDB-4FF4-983F-18BD219EF322}</a:tableStyleId>
              </a:tblPr>
              <a:tblGrid>
                <a:gridCol w="3999424">
                  <a:extLst>
                    <a:ext uri="{9D8B030D-6E8A-4147-A177-3AD203B41FA5}">
                      <a16:colId xmlns:a16="http://schemas.microsoft.com/office/drawing/2014/main" val="2731093094"/>
                    </a:ext>
                  </a:extLst>
                </a:gridCol>
                <a:gridCol w="4459238">
                  <a:extLst>
                    <a:ext uri="{9D8B030D-6E8A-4147-A177-3AD203B41FA5}">
                      <a16:colId xmlns:a16="http://schemas.microsoft.com/office/drawing/2014/main" val="2353496225"/>
                    </a:ext>
                  </a:extLst>
                </a:gridCol>
              </a:tblGrid>
              <a:tr h="3911390">
                <a:tc>
                  <a:txBody>
                    <a:bodyPr/>
                    <a:lstStyle/>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configure factory-default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domain-name 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key config-key password-encryption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new-pass</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old-pass</a:t>
                      </a:r>
                      <a:r>
                        <a:rPr lang="en-US" sz="1400" b="0"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password encryption aes</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password encryption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ip address dhcp setroute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ip address pppoe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ip address pppoe setroute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nameif </a:t>
                      </a:r>
                      <a:r>
                        <a:rPr lang="en-US" sz="1400" b="0" i="1" kern="1200" dirty="0">
                          <a:solidFill>
                            <a:schemeClr val="tx1"/>
                          </a:solidFill>
                          <a:latin typeface="+mn-lt"/>
                          <a:ea typeface="+mn-ea"/>
                          <a:cs typeface="+mn-cs"/>
                        </a:rPr>
                        <a:t>if_name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security-level </a:t>
                      </a:r>
                      <a:r>
                        <a:rPr lang="en-US" sz="1400" b="0" i="1" kern="1200" dirty="0">
                          <a:solidFill>
                            <a:schemeClr val="tx1"/>
                          </a:solidFill>
                          <a:latin typeface="+mn-lt"/>
                          <a:ea typeface="+mn-ea"/>
                          <a:cs typeface="+mn-cs"/>
                        </a:rPr>
                        <a:t>value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route </a:t>
                      </a:r>
                      <a:r>
                        <a:rPr lang="en-US" sz="1400" b="0" i="1" kern="1200" dirty="0">
                          <a:solidFill>
                            <a:schemeClr val="tx1"/>
                          </a:solidFill>
                          <a:latin typeface="+mn-lt"/>
                          <a:ea typeface="+mn-ea"/>
                          <a:cs typeface="+mn-cs"/>
                        </a:rPr>
                        <a:t>interface-name</a:t>
                      </a:r>
                      <a:r>
                        <a:rPr lang="en-US" sz="1400" b="1" i="0" kern="1200" dirty="0">
                          <a:solidFill>
                            <a:schemeClr val="tx1"/>
                          </a:solidFill>
                          <a:latin typeface="+mn-lt"/>
                          <a:ea typeface="+mn-ea"/>
                          <a:cs typeface="+mn-cs"/>
                        </a:rPr>
                        <a:t> 0.0.0.0 0.0.0.0 </a:t>
                      </a:r>
                      <a:r>
                        <a:rPr lang="en-US" sz="1400" b="0" i="1" kern="1200" dirty="0">
                          <a:solidFill>
                            <a:schemeClr val="tx1"/>
                          </a:solidFill>
                          <a:latin typeface="+mn-lt"/>
                          <a:ea typeface="+mn-ea"/>
                          <a:cs typeface="+mn-cs"/>
                        </a:rPr>
                        <a:t>next-hop-ip-address</a:t>
                      </a:r>
                      <a:r>
                        <a:rPr lang="en-US" sz="1400" b="1"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a:t>
                      </a:r>
                      <a:r>
                        <a:rPr lang="en-US" sz="1400" b="1" i="0" kern="1200" dirty="0">
                          <a:solidFill>
                            <a:schemeClr val="tx1"/>
                          </a:solidFill>
                          <a:latin typeface="+mn-lt"/>
                          <a:ea typeface="+mn-ea"/>
                          <a:cs typeface="+mn-cs"/>
                        </a:rPr>
                        <a:t>passwd</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password</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password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telnet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ipv4_address mask</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ipv6_address</a:t>
                      </a:r>
                      <a:r>
                        <a:rPr lang="en-US" sz="1400" b="1" i="0" kern="1200" dirty="0">
                          <a:solidFill>
                            <a:schemeClr val="tx1"/>
                          </a:solidFill>
                          <a:latin typeface="+mn-lt"/>
                          <a:ea typeface="+mn-ea"/>
                          <a:cs typeface="+mn-cs"/>
                        </a:rPr>
                        <a:t>/</a:t>
                      </a:r>
                      <a:r>
                        <a:rPr lang="en-US" sz="1400" b="0" i="1" kern="1200" dirty="0">
                          <a:solidFill>
                            <a:schemeClr val="tx1"/>
                          </a:solidFill>
                          <a:latin typeface="+mn-lt"/>
                          <a:ea typeface="+mn-ea"/>
                          <a:cs typeface="+mn-cs"/>
                        </a:rPr>
                        <a:t>prefix</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if_name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telnet timeout </a:t>
                      </a:r>
                      <a:r>
                        <a:rPr lang="en-US" sz="1400" b="0" i="1" kern="1200" dirty="0">
                          <a:solidFill>
                            <a:schemeClr val="tx1"/>
                          </a:solidFill>
                          <a:latin typeface="+mn-lt"/>
                          <a:ea typeface="+mn-ea"/>
                          <a:cs typeface="+mn-cs"/>
                        </a:rPr>
                        <a:t>minutes</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aaa authentication telnet console LOCAL</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clear configure telnet</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ssh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ip_address mask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ipv6_address</a:t>
                      </a:r>
                      <a:r>
                        <a:rPr lang="en-US" sz="1400" b="1" i="0" kern="1200" dirty="0">
                          <a:solidFill>
                            <a:schemeClr val="tx1"/>
                          </a:solidFill>
                          <a:latin typeface="+mn-lt"/>
                          <a:ea typeface="+mn-ea"/>
                          <a:cs typeface="+mn-cs"/>
                        </a:rPr>
                        <a:t>/</a:t>
                      </a:r>
                      <a:r>
                        <a:rPr lang="en-US" sz="1400" b="0" i="1" kern="1200" dirty="0">
                          <a:solidFill>
                            <a:schemeClr val="tx1"/>
                          </a:solidFill>
                          <a:latin typeface="+mn-lt"/>
                          <a:ea typeface="+mn-ea"/>
                          <a:cs typeface="+mn-cs"/>
                        </a:rPr>
                        <a:t>prefix</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if_name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ssh version </a:t>
                      </a:r>
                      <a:r>
                        <a:rPr lang="en-US" sz="1400" b="0" i="1" kern="1200" dirty="0">
                          <a:solidFill>
                            <a:schemeClr val="tx1"/>
                          </a:solidFill>
                          <a:latin typeface="+mn-lt"/>
                          <a:ea typeface="+mn-ea"/>
                          <a:cs typeface="+mn-cs"/>
                        </a:rPr>
                        <a:t>version_number</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ssh timeout </a:t>
                      </a:r>
                      <a:r>
                        <a:rPr lang="en-US" sz="1400" b="0" i="1" kern="1200" dirty="0">
                          <a:solidFill>
                            <a:schemeClr val="tx1"/>
                          </a:solidFill>
                          <a:latin typeface="+mn-lt"/>
                          <a:ea typeface="+mn-ea"/>
                          <a:cs typeface="+mn-cs"/>
                        </a:rPr>
                        <a:t>minutes</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clear configure ssh</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Network Time Protocol (NTP)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ntp authenticate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ntp trusted-key </a:t>
                      </a:r>
                      <a:r>
                        <a:rPr lang="en-US" sz="1400" b="0" i="1" kern="1200" dirty="0">
                          <a:solidFill>
                            <a:schemeClr val="tx1"/>
                          </a:solidFill>
                          <a:latin typeface="+mn-lt"/>
                          <a:ea typeface="+mn-ea"/>
                          <a:cs typeface="+mn-cs"/>
                        </a:rPr>
                        <a:t>key_id</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ntp authentication-key </a:t>
                      </a:r>
                      <a:r>
                        <a:rPr lang="en-US" sz="1400" b="0" i="1" kern="1200" dirty="0">
                          <a:solidFill>
                            <a:schemeClr val="tx1"/>
                          </a:solidFill>
                          <a:latin typeface="+mn-lt"/>
                          <a:ea typeface="+mn-ea"/>
                          <a:cs typeface="+mn-cs"/>
                        </a:rPr>
                        <a:t>key_id </a:t>
                      </a:r>
                      <a:r>
                        <a:rPr lang="en-US" sz="1400" b="1" i="0" kern="1200" dirty="0">
                          <a:solidFill>
                            <a:schemeClr val="tx1"/>
                          </a:solidFill>
                          <a:latin typeface="+mn-lt"/>
                          <a:ea typeface="+mn-ea"/>
                          <a:cs typeface="+mn-cs"/>
                        </a:rPr>
                        <a:t>md5 </a:t>
                      </a:r>
                      <a:r>
                        <a:rPr lang="en-US" sz="1400" b="0" i="1" kern="1200" dirty="0">
                          <a:solidFill>
                            <a:schemeClr val="tx1"/>
                          </a:solidFill>
                          <a:latin typeface="+mn-lt"/>
                          <a:ea typeface="+mn-ea"/>
                          <a:cs typeface="+mn-cs"/>
                        </a:rPr>
                        <a:t>key</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ntp server </a:t>
                      </a:r>
                      <a:r>
                        <a:rPr lang="en-US" sz="1400" b="0" i="1" kern="1200" dirty="0">
                          <a:solidFill>
                            <a:schemeClr val="tx1"/>
                          </a:solidFill>
                          <a:latin typeface="+mn-lt"/>
                          <a:ea typeface="+mn-ea"/>
                          <a:cs typeface="+mn-cs"/>
                        </a:rPr>
                        <a:t>ip_address</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key</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key_id </a:t>
                      </a:r>
                      <a:r>
                        <a:rPr lang="en-US" sz="1400" b="0" i="0" kern="1200" dirty="0">
                          <a:solidFill>
                            <a:schemeClr val="tx1"/>
                          </a:solidFill>
                          <a:latin typeface="+mn-lt"/>
                          <a:ea typeface="+mn-ea"/>
                          <a:cs typeface="+mn-cs"/>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64569315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Firewall Configuration Summary</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New Terms and Commands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 xmlns:ma14="http://schemas.microsoft.com/office/mac/drawingml/2011/main"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87</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94D4543A-05C8-44A5-ACB3-B3272761638B}"/>
              </a:ext>
            </a:extLst>
          </p:cNvPr>
          <p:cNvGraphicFramePr>
            <a:graphicFrameLocks/>
          </p:cNvGraphicFramePr>
          <p:nvPr>
            <p:extLst>
              <p:ext uri="{D42A27DB-BD31-4B8C-83A1-F6EECF244321}">
                <p14:modId xmlns:p14="http://schemas.microsoft.com/office/powerpoint/2010/main" val="1641887721"/>
              </p:ext>
            </p:extLst>
          </p:nvPr>
        </p:nvGraphicFramePr>
        <p:xfrm>
          <a:off x="294640" y="650450"/>
          <a:ext cx="8458662" cy="3911390"/>
        </p:xfrm>
        <a:graphic>
          <a:graphicData uri="http://schemas.openxmlformats.org/drawingml/2006/table">
            <a:tbl>
              <a:tblPr firstRow="1" bandRow="1">
                <a:tableStyleId>{F5AB1C69-6EDB-4FF4-983F-18BD219EF322}</a:tableStyleId>
              </a:tblPr>
              <a:tblGrid>
                <a:gridCol w="3999424">
                  <a:extLst>
                    <a:ext uri="{9D8B030D-6E8A-4147-A177-3AD203B41FA5}">
                      <a16:colId xmlns:a16="http://schemas.microsoft.com/office/drawing/2014/main" val="2731093094"/>
                    </a:ext>
                  </a:extLst>
                </a:gridCol>
                <a:gridCol w="4459238">
                  <a:extLst>
                    <a:ext uri="{9D8B030D-6E8A-4147-A177-3AD203B41FA5}">
                      <a16:colId xmlns:a16="http://schemas.microsoft.com/office/drawing/2014/main" val="2353496225"/>
                    </a:ext>
                  </a:extLst>
                </a:gridCol>
              </a:tblGrid>
              <a:tr h="3911390">
                <a:tc>
                  <a:txBody>
                    <a:bodyPr/>
                    <a:lstStyle/>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dhcpd address </a:t>
                      </a:r>
                      <a:r>
                        <a:rPr lang="en-US" sz="1400" b="0" i="1" kern="1200" dirty="0">
                          <a:solidFill>
                            <a:schemeClr val="tx1"/>
                          </a:solidFill>
                          <a:latin typeface="+mn-lt"/>
                          <a:ea typeface="+mn-ea"/>
                          <a:cs typeface="+mn-cs"/>
                        </a:rPr>
                        <a:t>IP_address1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-IP_address2 </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if_name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dhcpd dns </a:t>
                      </a:r>
                      <a:r>
                        <a:rPr lang="en-US" sz="1400" b="0" i="1" kern="1200" dirty="0">
                          <a:solidFill>
                            <a:schemeClr val="tx1"/>
                          </a:solidFill>
                          <a:latin typeface="+mn-lt"/>
                          <a:ea typeface="+mn-ea"/>
                          <a:cs typeface="+mn-cs"/>
                        </a:rPr>
                        <a:t>dns1</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dns2</a:t>
                      </a:r>
                      <a:r>
                        <a:rPr lang="en-US" sz="1400" b="0"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dhcpd lease </a:t>
                      </a:r>
                      <a:r>
                        <a:rPr lang="en-US" sz="1400" b="0" i="1" kern="1200" dirty="0">
                          <a:solidFill>
                            <a:schemeClr val="tx1"/>
                          </a:solidFill>
                          <a:latin typeface="+mn-lt"/>
                          <a:ea typeface="+mn-ea"/>
                          <a:cs typeface="+mn-cs"/>
                        </a:rPr>
                        <a:t>lease_length</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dhcpd domain </a:t>
                      </a:r>
                      <a:r>
                        <a:rPr lang="en-US" sz="1400" b="0" i="1" kern="1200" dirty="0">
                          <a:solidFill>
                            <a:schemeClr val="tx1"/>
                          </a:solidFill>
                          <a:latin typeface="+mn-lt"/>
                          <a:ea typeface="+mn-ea"/>
                          <a:cs typeface="+mn-cs"/>
                        </a:rPr>
                        <a:t>domain_name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dhcpd enable </a:t>
                      </a:r>
                      <a:r>
                        <a:rPr lang="en-US" sz="1400" b="0" i="1" kern="1200" dirty="0">
                          <a:solidFill>
                            <a:schemeClr val="tx1"/>
                          </a:solidFill>
                          <a:latin typeface="+mn-lt"/>
                          <a:ea typeface="+mn-ea"/>
                          <a:cs typeface="+mn-cs"/>
                        </a:rPr>
                        <a:t>if_name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object groups</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object network </a:t>
                      </a:r>
                      <a:r>
                        <a:rPr lang="en-US" sz="1400" b="0" i="1" kern="1200" dirty="0">
                          <a:solidFill>
                            <a:schemeClr val="tx1"/>
                          </a:solidFill>
                          <a:latin typeface="+mn-lt"/>
                          <a:ea typeface="+mn-ea"/>
                          <a:cs typeface="+mn-cs"/>
                        </a:rPr>
                        <a:t>object-name</a:t>
                      </a:r>
                      <a:r>
                        <a:rPr lang="en-US" sz="1400" b="1"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object service </a:t>
                      </a:r>
                      <a:r>
                        <a:rPr lang="en-US" sz="1400" b="0" i="1" u="none" kern="1200" dirty="0">
                          <a:solidFill>
                            <a:schemeClr val="tx1"/>
                          </a:solidFill>
                          <a:latin typeface="+mn-lt"/>
                          <a:ea typeface="+mn-ea"/>
                          <a:cs typeface="+mn-cs"/>
                        </a:rPr>
                        <a:t>object-name</a:t>
                      </a:r>
                      <a:r>
                        <a:rPr lang="en-US" sz="1400" b="1"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run object service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object-group network </a:t>
                      </a:r>
                      <a:r>
                        <a:rPr lang="en-US" sz="1400" b="0" i="1" kern="1200" dirty="0">
                          <a:solidFill>
                            <a:schemeClr val="tx1"/>
                          </a:solidFill>
                          <a:latin typeface="+mn-lt"/>
                          <a:ea typeface="+mn-ea"/>
                          <a:cs typeface="+mn-cs"/>
                        </a:rPr>
                        <a:t>grp-name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object-group icmp-type </a:t>
                      </a:r>
                      <a:r>
                        <a:rPr lang="en-US" sz="1400" b="0" i="1" kern="1200" dirty="0">
                          <a:solidFill>
                            <a:schemeClr val="tx1"/>
                          </a:solidFill>
                          <a:latin typeface="+mn-lt"/>
                          <a:ea typeface="+mn-ea"/>
                          <a:cs typeface="+mn-cs"/>
                        </a:rPr>
                        <a:t>grp-name</a:t>
                      </a:r>
                      <a:r>
                        <a:rPr lang="en-US" sz="1400" b="1"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Through-traffic filtering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To-the-box-traffic filtering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same-security-traffic permit inter-interface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same-security-traffic permit intra-interface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access-group id </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in</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out</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interface</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if_name </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per-user-override</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control-plane</a:t>
                      </a:r>
                      <a:r>
                        <a:rPr lang="en-US" sz="1400" b="0"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access-list id extended </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deny</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permit</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protocol</a:t>
                      </a:r>
                      <a:r>
                        <a:rPr lang="en-US" sz="1400" b="0" i="0" kern="1200" dirty="0">
                          <a:solidFill>
                            <a:schemeClr val="tx1"/>
                          </a:solidFill>
                          <a:latin typeface="+mn-lt"/>
                          <a:ea typeface="+mn-ea"/>
                          <a:cs typeface="+mn-cs"/>
                        </a:rPr>
                        <a:t> obj</a:t>
                      </a:r>
                      <a:r>
                        <a:rPr lang="en-US" sz="1400" b="1" i="0" kern="1200" dirty="0">
                          <a:solidFill>
                            <a:schemeClr val="tx1"/>
                          </a:solidFill>
                          <a:latin typeface="+mn-lt"/>
                          <a:ea typeface="+mn-ea"/>
                          <a:cs typeface="+mn-cs"/>
                        </a:rPr>
                        <a:t>ect-group</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source_net-obj-grp_id </a:t>
                      </a:r>
                      <a:r>
                        <a:rPr lang="en-US" sz="1400" b="1" i="0" kern="1200" dirty="0">
                          <a:solidFill>
                            <a:schemeClr val="tx1"/>
                          </a:solidFill>
                          <a:latin typeface="+mn-lt"/>
                          <a:ea typeface="+mn-ea"/>
                          <a:cs typeface="+mn-cs"/>
                        </a:rPr>
                        <a:t>object-group</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dest_net-obj-grp_id</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object-group</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service-obj-grp_id</a:t>
                      </a:r>
                    </a:p>
                    <a:p>
                      <a:pPr marL="173038" indent="-173038">
                        <a:spcBef>
                          <a:spcPts val="200"/>
                        </a:spcBef>
                        <a:spcAft>
                          <a:spcPts val="200"/>
                        </a:spcAft>
                        <a:buFont typeface="Arial" panose="020B0604020202020204" pitchFamily="34" charset="0"/>
                        <a:buChar char="•"/>
                      </a:pPr>
                      <a:r>
                        <a:rPr lang="en-US" sz="1400" b="0" i="1" kern="1200" dirty="0">
                          <a:solidFill>
                            <a:schemeClr val="tx1"/>
                          </a:solidFill>
                          <a:latin typeface="+mn-lt"/>
                          <a:ea typeface="+mn-ea"/>
                          <a:cs typeface="+mn-cs"/>
                        </a:rPr>
                        <a:t>nat</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real_if_name</a:t>
                      </a:r>
                      <a:r>
                        <a:rPr lang="en-US" sz="1400" b="1" i="0" kern="1200" dirty="0">
                          <a:solidFill>
                            <a:schemeClr val="tx1"/>
                          </a:solidFill>
                          <a:latin typeface="+mn-lt"/>
                          <a:ea typeface="+mn-ea"/>
                          <a:cs typeface="+mn-cs"/>
                        </a:rPr>
                        <a:t>,</a:t>
                      </a:r>
                      <a:r>
                        <a:rPr lang="en-US" sz="1400" b="0" i="1" kern="1200" dirty="0">
                          <a:solidFill>
                            <a:schemeClr val="tx1"/>
                          </a:solidFill>
                          <a:latin typeface="+mn-lt"/>
                          <a:ea typeface="+mn-ea"/>
                          <a:cs typeface="+mn-cs"/>
                        </a:rPr>
                        <a:t>mapped_if_name</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dynamic</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mapped_obj </a:t>
                      </a:r>
                      <a:r>
                        <a:rPr lang="en-US" sz="1400" b="0" i="0" kern="1200" dirty="0">
                          <a:solidFill>
                            <a:schemeClr val="tx1"/>
                          </a:solidFill>
                          <a:latin typeface="+mn-lt"/>
                          <a:ea typeface="+mn-ea"/>
                          <a:cs typeface="+mn-cs"/>
                        </a:rPr>
                        <a:t>[</a:t>
                      </a:r>
                      <a:r>
                        <a:rPr lang="en-US" sz="1400" b="1" i="0" kern="1200" dirty="0">
                          <a:solidFill>
                            <a:schemeClr val="tx1"/>
                          </a:solidFill>
                          <a:latin typeface="+mn-lt"/>
                          <a:ea typeface="+mn-ea"/>
                          <a:cs typeface="+mn-cs"/>
                        </a:rPr>
                        <a:t>interface</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ipv6</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dns</a:t>
                      </a:r>
                      <a:r>
                        <a:rPr lang="en-US" sz="1400" b="0" i="0" kern="1200" dirty="0">
                          <a:solidFill>
                            <a:schemeClr val="tx1"/>
                          </a:solidFill>
                          <a:latin typeface="+mn-lt"/>
                          <a:ea typeface="+mn-ea"/>
                          <a:cs typeface="+mn-cs"/>
                        </a:rPr>
                        <a:t>]</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xlate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nat</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show nat detail</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nat</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real_if_name</a:t>
                      </a:r>
                      <a:r>
                        <a:rPr lang="en-US" sz="1400" b="1" i="0" kern="1200" dirty="0">
                          <a:solidFill>
                            <a:schemeClr val="tx1"/>
                          </a:solidFill>
                          <a:latin typeface="+mn-lt"/>
                          <a:ea typeface="+mn-ea"/>
                          <a:cs typeface="+mn-cs"/>
                        </a:rPr>
                        <a:t>,</a:t>
                      </a:r>
                      <a:r>
                        <a:rPr lang="en-US" sz="1400" b="0" i="1" kern="1200" dirty="0">
                          <a:solidFill>
                            <a:schemeClr val="tx1"/>
                          </a:solidFill>
                          <a:latin typeface="+mn-lt"/>
                          <a:ea typeface="+mn-ea"/>
                          <a:cs typeface="+mn-cs"/>
                        </a:rPr>
                        <a:t>mapped_if_name</a:t>
                      </a:r>
                      <a:r>
                        <a:rPr lang="en-US" sz="1400" b="0" i="0" kern="1200" dirty="0">
                          <a:solidFill>
                            <a:schemeClr val="tx1"/>
                          </a:solidFill>
                          <a:latin typeface="+mn-lt"/>
                          <a:ea typeface="+mn-ea"/>
                          <a:cs typeface="+mn-cs"/>
                        </a:rPr>
                        <a:t>)] static mapped-inline-host-ip</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aaa-server </a:t>
                      </a:r>
                      <a:r>
                        <a:rPr lang="en-US" sz="1400" b="0" i="1" kern="1200" dirty="0">
                          <a:solidFill>
                            <a:schemeClr val="tx1"/>
                          </a:solidFill>
                          <a:latin typeface="+mn-lt"/>
                          <a:ea typeface="+mn-ea"/>
                          <a:cs typeface="+mn-cs"/>
                        </a:rPr>
                        <a:t>server-tag</a:t>
                      </a:r>
                      <a:r>
                        <a:rPr lang="en-US" sz="1400" b="1" i="0" kern="1200" dirty="0">
                          <a:solidFill>
                            <a:schemeClr val="tx1"/>
                          </a:solidFill>
                          <a:latin typeface="+mn-lt"/>
                          <a:ea typeface="+mn-ea"/>
                          <a:cs typeface="+mn-cs"/>
                        </a:rPr>
                        <a:t> protocol </a:t>
                      </a:r>
                      <a:r>
                        <a:rPr lang="en-US" sz="1400" b="0" i="1" kern="1200" dirty="0">
                          <a:solidFill>
                            <a:schemeClr val="tx1"/>
                          </a:solidFill>
                          <a:latin typeface="+mn-lt"/>
                          <a:ea typeface="+mn-ea"/>
                          <a:cs typeface="+mn-cs"/>
                        </a:rPr>
                        <a:t>destined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23440431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1"/>
          <p:cNvSpPr>
            <a:spLocks noGrp="1"/>
          </p:cNvSpPr>
          <p:nvPr>
            <p:ph type="body" idx="101" hasCustomPrompt="1"/>
          </p:nvPr>
        </p:nvSpPr>
        <p:spPr>
          <a:xfrm>
            <a:off x="0" y="0"/>
            <a:ext cx="9144000" cy="274320"/>
          </a:xfrm>
          <a:prstGeom prst="rect">
            <a:avLst/>
          </a:prstGeom>
          <a:noFill/>
          <a:ln/>
        </p:spPr>
        <p:txBody>
          <a:bodyPr wrap="square" rtlCol="0"/>
          <a:lstStyle/>
          <a:p>
            <a:pPr marL="0" indent="0">
              <a:buNone/>
            </a:pPr>
            <a:r>
              <a:rPr lang="en-US" dirty="0"/>
              <a:t>ASA Firewall Configuration Summary</a:t>
            </a:r>
          </a:p>
        </p:txBody>
      </p:sp>
      <p:sp>
        <p:nvSpPr>
          <p:cNvPr id="3" name="Object2"/>
          <p:cNvSpPr>
            <a:spLocks noGrp="1"/>
          </p:cNvSpPr>
          <p:nvPr>
            <p:ph type="body" idx="100" hasCustomPrompt="1"/>
          </p:nvPr>
        </p:nvSpPr>
        <p:spPr>
          <a:xfrm>
            <a:off x="0" y="274320"/>
            <a:ext cx="9144000" cy="914400"/>
          </a:xfrm>
          <a:prstGeom prst="rect">
            <a:avLst/>
          </a:prstGeom>
          <a:noFill/>
          <a:ln/>
        </p:spPr>
        <p:txBody>
          <a:bodyPr wrap="square" rtlCol="0"/>
          <a:lstStyle/>
          <a:p>
            <a:pPr marL="0" indent="0">
              <a:buNone/>
            </a:pPr>
            <a:r>
              <a:rPr lang="en-US" dirty="0"/>
              <a:t>New Terms and Commands</a:t>
            </a:r>
          </a:p>
        </p:txBody>
      </p:sp>
      <p:sp>
        <p:nvSpPr>
          <p:cNvPr id="25" name="Slide Number Placeholder 24"/>
          <p:cNvSpPr>
            <a:spLocks noGrp="1"/>
          </p:cNvSpPr>
          <p:nvPr>
            <p:ph type="sldNum" sz="quarter" idx="4294967295"/>
          </p:nvPr>
        </p:nvSpPr>
        <p:spPr>
          <a:xfrm>
            <a:off x="8686800" y="4629150"/>
            <a:ext cx="457200" cy="228600"/>
          </a:xfrm>
          <a:prstGeom prst="rect">
            <a:avLst/>
          </a:prstGeom>
          <a:extLst>
            <a:ext uri="{C572A759-6A51-4108-AA02-DFA0A04FC94B}">
              <ma14:wrappingTextBoxFlag xmlns:ma14="http://schemas.microsoft.com/office/mac/drawingml/2011/main" xmlns="" val="0"/>
            </a:ext>
          </a:extLst>
        </p:spPr>
        <p:txBody>
          <a:bodyPr/>
          <a:lstStyle>
            <a:lvl1pPr>
              <a:defRPr sz="600">
                <a:solidFill>
                  <a:srgbClr val="D9D9D9"/>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600" b="0" i="0" u="none" strike="noStrike" kern="1200" cap="none" spc="0" normalizeH="0" baseline="0" noProof="0">
                <a:ln>
                  <a:noFill/>
                </a:ln>
                <a:solidFill>
                  <a:srgbClr val="D9D9D9"/>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88</a:t>
            </a:fld>
            <a:endParaRPr kumimoji="0" lang="en-US" sz="600" b="0" i="0" u="none" strike="noStrike" kern="1200" cap="none" spc="0" normalizeH="0" baseline="0" noProof="0" dirty="0">
              <a:ln>
                <a:noFill/>
              </a:ln>
              <a:solidFill>
                <a:srgbClr val="D9D9D9"/>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94D4543A-05C8-44A5-ACB3-B3272761638B}"/>
              </a:ext>
            </a:extLst>
          </p:cNvPr>
          <p:cNvGraphicFramePr>
            <a:graphicFrameLocks/>
          </p:cNvGraphicFramePr>
          <p:nvPr>
            <p:extLst>
              <p:ext uri="{D42A27DB-BD31-4B8C-83A1-F6EECF244321}">
                <p14:modId xmlns:p14="http://schemas.microsoft.com/office/powerpoint/2010/main" val="3433090592"/>
              </p:ext>
            </p:extLst>
          </p:nvPr>
        </p:nvGraphicFramePr>
        <p:xfrm>
          <a:off x="294640" y="650450"/>
          <a:ext cx="5246468" cy="3911390"/>
        </p:xfrm>
        <a:graphic>
          <a:graphicData uri="http://schemas.openxmlformats.org/drawingml/2006/table">
            <a:tbl>
              <a:tblPr firstRow="1" bandRow="1">
                <a:tableStyleId>{F5AB1C69-6EDB-4FF4-983F-18BD219EF322}</a:tableStyleId>
              </a:tblPr>
              <a:tblGrid>
                <a:gridCol w="5246468">
                  <a:extLst>
                    <a:ext uri="{9D8B030D-6E8A-4147-A177-3AD203B41FA5}">
                      <a16:colId xmlns:a16="http://schemas.microsoft.com/office/drawing/2014/main" val="2731093094"/>
                    </a:ext>
                  </a:extLst>
                </a:gridCol>
              </a:tblGrid>
              <a:tr h="3911390">
                <a:tc>
                  <a:txBody>
                    <a:bodyPr/>
                    <a:lstStyle/>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aaa-server </a:t>
                      </a:r>
                      <a:r>
                        <a:rPr lang="en-US" sz="1400" b="0" i="1" kern="1200" dirty="0">
                          <a:solidFill>
                            <a:schemeClr val="tx1"/>
                          </a:solidFill>
                          <a:latin typeface="+mn-lt"/>
                          <a:ea typeface="+mn-ea"/>
                          <a:cs typeface="+mn-cs"/>
                        </a:rPr>
                        <a:t>server-tag</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a:t>
                      </a:r>
                      <a:r>
                        <a:rPr lang="en-US" sz="1400" b="0" i="1" kern="1200" dirty="0">
                          <a:solidFill>
                            <a:schemeClr val="tx1"/>
                          </a:solidFill>
                          <a:latin typeface="+mn-lt"/>
                          <a:ea typeface="+mn-ea"/>
                          <a:cs typeface="+mn-cs"/>
                        </a:rPr>
                        <a:t>if_name</a:t>
                      </a:r>
                      <a:r>
                        <a:rPr lang="en-US" sz="1400" b="1" i="0" kern="1200" dirty="0">
                          <a:solidFill>
                            <a:schemeClr val="tx1"/>
                          </a:solidFill>
                          <a:latin typeface="+mn-lt"/>
                          <a:ea typeface="+mn-ea"/>
                          <a:cs typeface="+mn-cs"/>
                        </a:rPr>
                        <a:t>)</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host</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server-ip</a:t>
                      </a:r>
                      <a:r>
                        <a:rPr lang="en-US" sz="1400" b="0" i="0" kern="1200" dirty="0">
                          <a:solidFill>
                            <a:schemeClr val="tx1"/>
                          </a:solidFill>
                          <a:latin typeface="+mn-lt"/>
                          <a:ea typeface="+mn-ea"/>
                          <a:cs typeface="+mn-cs"/>
                        </a:rPr>
                        <a:t> | </a:t>
                      </a:r>
                      <a:r>
                        <a:rPr lang="en-US" sz="1400" b="0" i="1" kern="1200" dirty="0">
                          <a:solidFill>
                            <a:schemeClr val="tx1"/>
                          </a:solidFill>
                          <a:latin typeface="+mn-lt"/>
                          <a:ea typeface="+mn-ea"/>
                          <a:cs typeface="+mn-cs"/>
                        </a:rPr>
                        <a:t>name</a:t>
                      </a:r>
                      <a:r>
                        <a:rPr lang="en-US" sz="1400" b="0" i="0" kern="1200" dirty="0">
                          <a:solidFill>
                            <a:schemeClr val="tx1"/>
                          </a:solidFill>
                          <a:latin typeface="+mn-lt"/>
                          <a:ea typeface="+mn-ea"/>
                          <a:cs typeface="+mn-cs"/>
                        </a:rPr>
                        <a:t> } [ </a:t>
                      </a:r>
                      <a:r>
                        <a:rPr lang="en-US" sz="1400" b="0" i="1" kern="1200" dirty="0">
                          <a:solidFill>
                            <a:schemeClr val="tx1"/>
                          </a:solidFill>
                          <a:latin typeface="+mn-lt"/>
                          <a:ea typeface="+mn-ea"/>
                          <a:cs typeface="+mn-cs"/>
                        </a:rPr>
                        <a:t>key</a:t>
                      </a:r>
                      <a:r>
                        <a:rPr lang="en-US" sz="1400" b="0" i="0" kern="1200" dirty="0">
                          <a:solidFill>
                            <a:schemeClr val="tx1"/>
                          </a:solidFill>
                          <a:latin typeface="+mn-lt"/>
                          <a:ea typeface="+mn-ea"/>
                          <a:cs typeface="+mn-cs"/>
                        </a:rPr>
                        <a:t> ]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username</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name</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password</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password</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privilege</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priv-level</a:t>
                      </a:r>
                      <a:r>
                        <a:rPr lang="en-US" sz="1400" b="0" i="0" kern="1200" dirty="0">
                          <a:solidFill>
                            <a:schemeClr val="tx1"/>
                          </a:solidFill>
                          <a:latin typeface="+mn-lt"/>
                          <a:ea typeface="+mn-ea"/>
                          <a:cs typeface="+mn-cs"/>
                        </a:rPr>
                        <a:t>]</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clear config username </a:t>
                      </a:r>
                      <a:r>
                        <a:rPr lang="en-US" sz="1400" b="0" i="0" kern="1200" dirty="0">
                          <a:solidFill>
                            <a:schemeClr val="tx1"/>
                          </a:solidFill>
                          <a:latin typeface="+mn-lt"/>
                          <a:ea typeface="+mn-ea"/>
                          <a:cs typeface="+mn-cs"/>
                        </a:rPr>
                        <a:t>[</a:t>
                      </a:r>
                      <a:r>
                        <a:rPr lang="en-US" sz="1400" b="0" i="1" kern="1200" dirty="0">
                          <a:solidFill>
                            <a:schemeClr val="tx1"/>
                          </a:solidFill>
                          <a:latin typeface="+mn-lt"/>
                          <a:ea typeface="+mn-ea"/>
                          <a:cs typeface="+mn-cs"/>
                        </a:rPr>
                        <a:t>name</a:t>
                      </a:r>
                      <a:r>
                        <a:rPr lang="en-US" sz="1400" b="0" i="0" kern="1200" dirty="0">
                          <a:solidFill>
                            <a:schemeClr val="tx1"/>
                          </a:solidFill>
                          <a:latin typeface="+mn-lt"/>
                          <a:ea typeface="+mn-ea"/>
                          <a:cs typeface="+mn-cs"/>
                        </a:rPr>
                        <a:t>] </a:t>
                      </a:r>
                    </a:p>
                    <a:p>
                      <a:pPr marL="173038" indent="-173038">
                        <a:spcBef>
                          <a:spcPts val="200"/>
                        </a:spcBef>
                        <a:spcAft>
                          <a:spcPts val="200"/>
                        </a:spcAft>
                        <a:buFont typeface="Arial" panose="020B0604020202020204" pitchFamily="34" charset="0"/>
                        <a:buChar char="•"/>
                      </a:pPr>
                      <a:r>
                        <a:rPr lang="en-US" sz="1400" b="0" i="0" kern="1200" dirty="0">
                          <a:solidFill>
                            <a:schemeClr val="tx1"/>
                          </a:solidFill>
                          <a:latin typeface="+mn-lt"/>
                          <a:ea typeface="+mn-ea"/>
                          <a:cs typeface="+mn-cs"/>
                        </a:rPr>
                        <a:t>Modular Policy Framework (MPF) </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class-map </a:t>
                      </a:r>
                      <a:r>
                        <a:rPr lang="en-US" sz="1400" b="0" i="1" kern="1200" dirty="0">
                          <a:solidFill>
                            <a:schemeClr val="tx1"/>
                          </a:solidFill>
                          <a:latin typeface="+mn-lt"/>
                          <a:ea typeface="+mn-ea"/>
                          <a:cs typeface="+mn-cs"/>
                        </a:rPr>
                        <a:t>class-name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policy-map </a:t>
                      </a:r>
                      <a:r>
                        <a:rPr lang="en-US" sz="1400" b="0" i="1" kern="1200" dirty="0">
                          <a:solidFill>
                            <a:schemeClr val="tx1"/>
                          </a:solidFill>
                          <a:latin typeface="+mn-lt"/>
                          <a:ea typeface="+mn-ea"/>
                          <a:cs typeface="+mn-cs"/>
                        </a:rPr>
                        <a:t>policy-name</a:t>
                      </a:r>
                    </a:p>
                    <a:p>
                      <a:pPr marL="173038" indent="-173038">
                        <a:spcBef>
                          <a:spcPts val="200"/>
                        </a:spcBef>
                        <a:spcAft>
                          <a:spcPts val="200"/>
                        </a:spcAft>
                        <a:buFont typeface="Arial" panose="020B0604020202020204" pitchFamily="34" charset="0"/>
                        <a:buChar char="•"/>
                      </a:pPr>
                      <a:r>
                        <a:rPr lang="en-US" sz="1400" b="1" i="0" kern="1200" dirty="0">
                          <a:solidFill>
                            <a:schemeClr val="tx1"/>
                          </a:solidFill>
                          <a:latin typeface="+mn-lt"/>
                          <a:ea typeface="+mn-ea"/>
                          <a:cs typeface="+mn-cs"/>
                        </a:rPr>
                        <a:t>service-policy </a:t>
                      </a:r>
                      <a:r>
                        <a:rPr lang="en-US" sz="1400" b="0" i="1" kern="1200" dirty="0">
                          <a:solidFill>
                            <a:schemeClr val="tx1"/>
                          </a:solidFill>
                          <a:latin typeface="+mn-lt"/>
                          <a:ea typeface="+mn-ea"/>
                          <a:cs typeface="+mn-cs"/>
                        </a:rPr>
                        <a:t>serv-name</a:t>
                      </a:r>
                      <a:r>
                        <a:rPr lang="en-US" sz="1400" b="1" i="0" kern="1200" dirty="0">
                          <a:solidFill>
                            <a:schemeClr val="tx1"/>
                          </a:solidFill>
                          <a:latin typeface="+mn-lt"/>
                          <a:ea typeface="+mn-ea"/>
                          <a:cs typeface="+mn-cs"/>
                        </a:rPr>
                        <a:t> </a:t>
                      </a:r>
                      <a:r>
                        <a:rPr lang="en-US" sz="1400" b="0" i="0" kern="1200" dirty="0">
                          <a:solidFill>
                            <a:schemeClr val="tx1"/>
                          </a:solidFill>
                          <a:latin typeface="+mn-lt"/>
                          <a:ea typeface="+mn-ea"/>
                          <a:cs typeface="+mn-cs"/>
                        </a:rPr>
                        <a:t>[ </a:t>
                      </a:r>
                      <a:r>
                        <a:rPr lang="en-US" sz="1400" b="1" i="0" kern="1200" dirty="0">
                          <a:solidFill>
                            <a:schemeClr val="tx1"/>
                          </a:solidFill>
                          <a:latin typeface="+mn-lt"/>
                          <a:ea typeface="+mn-ea"/>
                          <a:cs typeface="+mn-cs"/>
                        </a:rPr>
                        <a:t>global</a:t>
                      </a:r>
                      <a:r>
                        <a:rPr lang="en-US" sz="1400" b="0" i="0" kern="1200" dirty="0">
                          <a:solidFill>
                            <a:schemeClr val="tx1"/>
                          </a:solidFill>
                          <a:latin typeface="+mn-lt"/>
                          <a:ea typeface="+mn-ea"/>
                          <a:cs typeface="+mn-cs"/>
                        </a:rPr>
                        <a:t> | </a:t>
                      </a:r>
                      <a:r>
                        <a:rPr lang="en-US" sz="1400" b="1" i="0" kern="1200" dirty="0">
                          <a:solidFill>
                            <a:schemeClr val="tx1"/>
                          </a:solidFill>
                          <a:latin typeface="+mn-lt"/>
                          <a:ea typeface="+mn-ea"/>
                          <a:cs typeface="+mn-cs"/>
                        </a:rPr>
                        <a:t>interface</a:t>
                      </a:r>
                      <a:r>
                        <a:rPr lang="en-US" sz="1400" b="0" i="0" kern="1200" dirty="0">
                          <a:solidFill>
                            <a:schemeClr val="tx1"/>
                          </a:solidFill>
                          <a:latin typeface="+mn-lt"/>
                          <a:ea typeface="+mn-ea"/>
                          <a:cs typeface="+mn-cs"/>
                        </a:rPr>
                        <a:t> </a:t>
                      </a:r>
                      <a:r>
                        <a:rPr lang="en-US" sz="1400" b="0" i="1" kern="1200" dirty="0">
                          <a:solidFill>
                            <a:schemeClr val="tx1"/>
                          </a:solidFill>
                          <a:latin typeface="+mn-lt"/>
                          <a:ea typeface="+mn-ea"/>
                          <a:cs typeface="+mn-cs"/>
                        </a:rPr>
                        <a:t>if-name</a:t>
                      </a:r>
                      <a:r>
                        <a:rPr lang="en-US" sz="1400" b="0" i="0" kern="1200" dirty="0">
                          <a:solidFill>
                            <a:schemeClr val="tx1"/>
                          </a:solidFill>
                          <a:latin typeface="+mn-lt"/>
                          <a:ea typeface="+mn-ea"/>
                          <a:cs typeface="+mn-cs"/>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37967309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21: Best Practices (Cont.)</a:t>
            </a:r>
          </a:p>
        </p:txBody>
      </p:sp>
      <p:sp>
        <p:nvSpPr>
          <p:cNvPr id="11266" name="Rectangle 34"/>
          <p:cNvSpPr>
            <a:spLocks noGrp="1" noChangeArrowheads="1"/>
          </p:cNvSpPr>
          <p:nvPr>
            <p:ph idx="1"/>
          </p:nvPr>
        </p:nvSpPr>
        <p:spPr/>
        <p:txBody>
          <a:bodyPr/>
          <a:lstStyle/>
          <a:p>
            <a:pPr marL="0" indent="0">
              <a:lnSpc>
                <a:spcPct val="85000"/>
              </a:lnSpc>
              <a:spcBef>
                <a:spcPct val="30000"/>
              </a:spcBef>
              <a:buNone/>
            </a:pPr>
            <a:r>
              <a:rPr lang="en-US" sz="1600" dirty="0"/>
              <a:t>Topic 21.3</a:t>
            </a:r>
          </a:p>
          <a:p>
            <a:pPr lvl="1"/>
            <a:r>
              <a:rPr lang="en-US" altLang="ja-JP" dirty="0"/>
              <a:t>Tell the class “Assume you need to configure access to 10 servers using an ACL and it takes one ACE per server.”</a:t>
            </a:r>
          </a:p>
          <a:p>
            <a:pPr lvl="1"/>
            <a:r>
              <a:rPr lang="en-US" altLang="ja-JP" dirty="0"/>
              <a:t>Ask the class “What could we do to make this simpler to configure.” Elicit grouping the servers as a network object group and applying one ACE to the group.</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21.4</a:t>
            </a:r>
          </a:p>
          <a:p>
            <a:pPr lvl="1"/>
            <a:r>
              <a:rPr lang="en-US" altLang="ja-JP" dirty="0"/>
              <a:t>Ask the class “On an ISR, how can you create a standard/extended ACL?” Elicit using numbers or name.</a:t>
            </a:r>
          </a:p>
          <a:p>
            <a:pPr lvl="1"/>
            <a:r>
              <a:rPr lang="en-US" altLang="ja-JP" dirty="0"/>
              <a:t>Tell the class “The ASA supports only named ACLs.”</a:t>
            </a:r>
          </a:p>
          <a:p>
            <a:pPr marL="0" indent="0">
              <a:lnSpc>
                <a:spcPct val="85000"/>
              </a:lnSpc>
              <a:spcBef>
                <a:spcPct val="30000"/>
              </a:spcBef>
              <a:buNone/>
            </a:pPr>
            <a:endParaRPr lang="en-US" sz="1600" dirty="0"/>
          </a:p>
          <a:p>
            <a:pPr marL="0" indent="0">
              <a:lnSpc>
                <a:spcPct val="85000"/>
              </a:lnSpc>
              <a:spcBef>
                <a:spcPct val="30000"/>
              </a:spcBef>
              <a:buNone/>
            </a:pPr>
            <a:r>
              <a:rPr lang="en-US" sz="1600" dirty="0"/>
              <a:t>Topic 21.5</a:t>
            </a:r>
          </a:p>
          <a:p>
            <a:pPr lvl="1"/>
            <a:r>
              <a:rPr lang="en-US" altLang="ja-JP" dirty="0"/>
              <a:t>Ask the class “How does the ASA provide dynamic network address translation services.” Elicit by using object groups.</a:t>
            </a:r>
          </a:p>
        </p:txBody>
      </p:sp>
    </p:spTree>
    <p:custDataLst>
      <p:tags r:id="rId1"/>
    </p:custDataLst>
    <p:extLst>
      <p:ext uri="{BB962C8B-B14F-4D97-AF65-F5344CB8AC3E}">
        <p14:creationId xmlns:p14="http://schemas.microsoft.com/office/powerpoint/2010/main" val="1684066608"/>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5565</TotalTime>
  <Words>9911</Words>
  <Application>Microsoft Office PowerPoint</Application>
  <PresentationFormat>On-screen Show (16:9)</PresentationFormat>
  <Paragraphs>1107</Paragraphs>
  <Slides>89</Slides>
  <Notes>87</Notes>
  <HiddenSlides>6</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89</vt:i4>
      </vt:variant>
    </vt:vector>
  </HeadingPairs>
  <TitlesOfParts>
    <vt:vector size="96" baseType="lpstr">
      <vt:lpstr>Arial</vt:lpstr>
      <vt:lpstr>Calibri</vt:lpstr>
      <vt:lpstr>CiscoSans ExtraLight</vt:lpstr>
      <vt:lpstr>Courier New</vt:lpstr>
      <vt:lpstr>Wingdings</vt:lpstr>
      <vt:lpstr>Office Theme</vt:lpstr>
      <vt:lpstr>Default Theme</vt:lpstr>
      <vt:lpstr>PowerPoint Presentation</vt:lpstr>
      <vt:lpstr>PowerPoint Presentation</vt:lpstr>
      <vt:lpstr>What to Expect in this Module</vt:lpstr>
      <vt:lpstr>What to Expect in this Module (Cont.)</vt:lpstr>
      <vt:lpstr>Check Your Understanding</vt:lpstr>
      <vt:lpstr>PowerPoint Presentation</vt:lpstr>
      <vt:lpstr>PowerPoint Presentation</vt:lpstr>
      <vt:lpstr>Module 21: Best Practices</vt:lpstr>
      <vt:lpstr>Module 21: Best Practices (Cont.)</vt:lpstr>
      <vt:lpstr>Module 21: Best Practices (Cont.)</vt:lpstr>
      <vt:lpstr>PowerPoint Presentation</vt:lpstr>
      <vt:lpstr>Module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Sue</cp:lastModifiedBy>
  <cp:revision>90</cp:revision>
  <dcterms:created xsi:type="dcterms:W3CDTF">2020-12-08T18:27:13Z</dcterms:created>
  <dcterms:modified xsi:type="dcterms:W3CDTF">2021-03-17T12:58:12Z</dcterms:modified>
</cp:coreProperties>
</file>